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Brittany" charset="1" panose="00000000000000000000"/>
      <p:regular r:id="rId22"/>
    </p:embeddedFont>
    <p:embeddedFont>
      <p:font typeface="Questrial" charset="1" panose="02000000000000000000"/>
      <p:regular r:id="rId23"/>
    </p:embeddedFont>
    <p:embeddedFont>
      <p:font typeface="Aprila" charset="1" panose="00000000000000000000"/>
      <p:regular r:id="rId24"/>
    </p:embeddedFont>
    <p:embeddedFont>
      <p:font typeface="Open Sauce" charset="1" panose="00000500000000000000"/>
      <p:regular r:id="rId25"/>
    </p:embeddedFont>
    <p:embeddedFont>
      <p:font typeface="Open Sauce Bold" charset="1" panose="00000800000000000000"/>
      <p:regular r:id="rId26"/>
    </p:embeddedFont>
    <p:embeddedFont>
      <p:font typeface="Chunk Five" charset="1" panose="00000500000000000000"/>
      <p:regular r:id="rId27"/>
    </p:embeddedFont>
    <p:embeddedFont>
      <p:font typeface="Caveat Brush" charset="1" panose="00000000000000000000"/>
      <p:regular r:id="rId28"/>
    </p:embeddedFont>
    <p:embeddedFont>
      <p:font typeface="Yeseva One" charset="1" panose="00000500000000000000"/>
      <p:regular r:id="rId29"/>
    </p:embeddedFont>
    <p:embeddedFont>
      <p:font typeface="Glacial Indifference" charset="1" panose="000000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svg>
</file>

<file path=ppt/media/image3.svg>
</file>

<file path=ppt/media/image30.png>
</file>

<file path=ppt/media/image31.png>
</file>

<file path=ppt/media/image32.sv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7.jpeg" Type="http://schemas.openxmlformats.org/officeDocument/2006/relationships/image"/><Relationship Id="rId4" Target="../media/image2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3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31.png" Type="http://schemas.openxmlformats.org/officeDocument/2006/relationships/image"/><Relationship Id="rId5" Target="../media/image32.svg" Type="http://schemas.openxmlformats.org/officeDocument/2006/relationships/image"/><Relationship Id="rId6" Target="../media/image1.png" Type="http://schemas.openxmlformats.org/officeDocument/2006/relationships/image"/><Relationship Id="rId7" Target="../media/image1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png" Type="http://schemas.openxmlformats.org/officeDocument/2006/relationships/image"/><Relationship Id="rId4"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 Id="rId8"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250761">
            <a:off x="-2383330" y="-4542385"/>
            <a:ext cx="9898839" cy="9527632"/>
          </a:xfrm>
          <a:custGeom>
            <a:avLst/>
            <a:gdLst/>
            <a:ahLst/>
            <a:cxnLst/>
            <a:rect r="r" b="b" t="t" l="l"/>
            <a:pathLst>
              <a:path h="9527632" w="9898839">
                <a:moveTo>
                  <a:pt x="0" y="0"/>
                </a:moveTo>
                <a:lnTo>
                  <a:pt x="9898839" y="0"/>
                </a:lnTo>
                <a:lnTo>
                  <a:pt x="9898839" y="9527632"/>
                </a:lnTo>
                <a:lnTo>
                  <a:pt x="0" y="9527632"/>
                </a:lnTo>
                <a:lnTo>
                  <a:pt x="0" y="0"/>
                </a:lnTo>
                <a:close/>
              </a:path>
            </a:pathLst>
          </a:custGeom>
          <a:blipFill>
            <a:blip r:embed="rId2"/>
            <a:stretch>
              <a:fillRect l="0" t="0" r="0" b="0"/>
            </a:stretch>
          </a:blipFill>
        </p:spPr>
      </p:sp>
      <p:sp>
        <p:nvSpPr>
          <p:cNvPr name="Freeform 3" id="3"/>
          <p:cNvSpPr/>
          <p:nvPr/>
        </p:nvSpPr>
        <p:spPr>
          <a:xfrm flipH="false" flipV="false" rot="-1502386">
            <a:off x="-440479" y="1224723"/>
            <a:ext cx="7396986" cy="7249046"/>
          </a:xfrm>
          <a:custGeom>
            <a:avLst/>
            <a:gdLst/>
            <a:ahLst/>
            <a:cxnLst/>
            <a:rect r="r" b="b" t="t" l="l"/>
            <a:pathLst>
              <a:path h="7249046" w="7396986">
                <a:moveTo>
                  <a:pt x="0" y="0"/>
                </a:moveTo>
                <a:lnTo>
                  <a:pt x="7396986" y="0"/>
                </a:lnTo>
                <a:lnTo>
                  <a:pt x="7396986" y="7249047"/>
                </a:lnTo>
                <a:lnTo>
                  <a:pt x="0" y="724904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018012" y="-1582906"/>
            <a:ext cx="6539976" cy="6735931"/>
          </a:xfrm>
          <a:custGeom>
            <a:avLst/>
            <a:gdLst/>
            <a:ahLst/>
            <a:cxnLst/>
            <a:rect r="r" b="b" t="t" l="l"/>
            <a:pathLst>
              <a:path h="6735931" w="6539976">
                <a:moveTo>
                  <a:pt x="0" y="0"/>
                </a:moveTo>
                <a:lnTo>
                  <a:pt x="6539976" y="0"/>
                </a:lnTo>
                <a:lnTo>
                  <a:pt x="6539976" y="6735931"/>
                </a:lnTo>
                <a:lnTo>
                  <a:pt x="0" y="6735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909777">
            <a:off x="16157694" y="-288449"/>
            <a:ext cx="3269988" cy="3367965"/>
          </a:xfrm>
          <a:custGeom>
            <a:avLst/>
            <a:gdLst/>
            <a:ahLst/>
            <a:cxnLst/>
            <a:rect r="r" b="b" t="t" l="l"/>
            <a:pathLst>
              <a:path h="3367965" w="3269988">
                <a:moveTo>
                  <a:pt x="0" y="0"/>
                </a:moveTo>
                <a:lnTo>
                  <a:pt x="3269988" y="0"/>
                </a:lnTo>
                <a:lnTo>
                  <a:pt x="3269988" y="3367965"/>
                </a:lnTo>
                <a:lnTo>
                  <a:pt x="0" y="336796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0" y="3272937"/>
            <a:ext cx="18288000" cy="3741127"/>
            <a:chOff x="0" y="0"/>
            <a:chExt cx="4816593" cy="985317"/>
          </a:xfrm>
        </p:grpSpPr>
        <p:sp>
          <p:nvSpPr>
            <p:cNvPr name="Freeform 7" id="7"/>
            <p:cNvSpPr/>
            <p:nvPr/>
          </p:nvSpPr>
          <p:spPr>
            <a:xfrm flipH="false" flipV="false" rot="0">
              <a:off x="0" y="0"/>
              <a:ext cx="4816592" cy="985317"/>
            </a:xfrm>
            <a:custGeom>
              <a:avLst/>
              <a:gdLst/>
              <a:ahLst/>
              <a:cxnLst/>
              <a:rect r="r" b="b" t="t" l="l"/>
              <a:pathLst>
                <a:path h="985317" w="4816592">
                  <a:moveTo>
                    <a:pt x="0" y="0"/>
                  </a:moveTo>
                  <a:lnTo>
                    <a:pt x="4816592" y="0"/>
                  </a:lnTo>
                  <a:lnTo>
                    <a:pt x="4816592" y="985317"/>
                  </a:lnTo>
                  <a:lnTo>
                    <a:pt x="0" y="985317"/>
                  </a:lnTo>
                  <a:close/>
                </a:path>
              </a:pathLst>
            </a:custGeom>
            <a:solidFill>
              <a:srgbClr val="EAFFE2"/>
            </a:solidFill>
          </p:spPr>
        </p:sp>
        <p:sp>
          <p:nvSpPr>
            <p:cNvPr name="TextBox 8" id="8"/>
            <p:cNvSpPr txBox="true"/>
            <p:nvPr/>
          </p:nvSpPr>
          <p:spPr>
            <a:xfrm>
              <a:off x="0" y="-47625"/>
              <a:ext cx="4816593" cy="1032942"/>
            </a:xfrm>
            <a:prstGeom prst="rect">
              <a:avLst/>
            </a:prstGeom>
          </p:spPr>
          <p:txBody>
            <a:bodyPr anchor="ctr" rtlCol="false" tIns="50800" lIns="50800" bIns="50800" rIns="50800"/>
            <a:lstStyle/>
            <a:p>
              <a:pPr algn="ctr">
                <a:lnSpc>
                  <a:spcPts val="2659"/>
                </a:lnSpc>
                <a:spcBef>
                  <a:spcPct val="0"/>
                </a:spcBef>
              </a:pPr>
            </a:p>
          </p:txBody>
        </p:sp>
      </p:grpSp>
      <p:sp>
        <p:nvSpPr>
          <p:cNvPr name="AutoShape 9" id="9"/>
          <p:cNvSpPr/>
          <p:nvPr/>
        </p:nvSpPr>
        <p:spPr>
          <a:xfrm>
            <a:off x="0" y="5148262"/>
            <a:ext cx="2786249" cy="4762"/>
          </a:xfrm>
          <a:prstGeom prst="line">
            <a:avLst/>
          </a:prstGeom>
          <a:ln cap="flat" w="9525">
            <a:solidFill>
              <a:srgbClr val="000000"/>
            </a:solidFill>
            <a:prstDash val="solid"/>
            <a:headEnd type="none" len="sm" w="sm"/>
            <a:tailEnd type="none" len="sm" w="sm"/>
          </a:ln>
        </p:spPr>
      </p:sp>
      <p:sp>
        <p:nvSpPr>
          <p:cNvPr name="TextBox 10" id="10"/>
          <p:cNvSpPr txBox="true"/>
          <p:nvPr/>
        </p:nvSpPr>
        <p:spPr>
          <a:xfrm rot="0">
            <a:off x="1028700" y="3967298"/>
            <a:ext cx="8005184" cy="1807201"/>
          </a:xfrm>
          <a:prstGeom prst="rect">
            <a:avLst/>
          </a:prstGeom>
        </p:spPr>
        <p:txBody>
          <a:bodyPr anchor="t" rtlCol="false" tIns="0" lIns="0" bIns="0" rIns="0">
            <a:spAutoFit/>
          </a:bodyPr>
          <a:lstStyle/>
          <a:p>
            <a:pPr algn="ctr">
              <a:lnSpc>
                <a:spcPts val="14840"/>
              </a:lnSpc>
            </a:pPr>
            <a:r>
              <a:rPr lang="en-US" sz="10600">
                <a:solidFill>
                  <a:srgbClr val="000000"/>
                </a:solidFill>
                <a:latin typeface="Brittany"/>
                <a:ea typeface="Brittany"/>
                <a:cs typeface="Brittany"/>
                <a:sym typeface="Brittany"/>
              </a:rPr>
              <a:t>ProsPear</a:t>
            </a:r>
          </a:p>
        </p:txBody>
      </p:sp>
      <p:sp>
        <p:nvSpPr>
          <p:cNvPr name="Freeform 11" id="11"/>
          <p:cNvSpPr/>
          <p:nvPr/>
        </p:nvSpPr>
        <p:spPr>
          <a:xfrm flipH="false" flipV="false" rot="0">
            <a:off x="12110697" y="4939306"/>
            <a:ext cx="8550234" cy="8229600"/>
          </a:xfrm>
          <a:custGeom>
            <a:avLst/>
            <a:gdLst/>
            <a:ahLst/>
            <a:cxnLst/>
            <a:rect r="r" b="b" t="t" l="l"/>
            <a:pathLst>
              <a:path h="8229600" w="8550234">
                <a:moveTo>
                  <a:pt x="0" y="0"/>
                </a:moveTo>
                <a:lnTo>
                  <a:pt x="8550233" y="0"/>
                </a:lnTo>
                <a:lnTo>
                  <a:pt x="8550233" y="8229600"/>
                </a:lnTo>
                <a:lnTo>
                  <a:pt x="0" y="8229600"/>
                </a:lnTo>
                <a:lnTo>
                  <a:pt x="0" y="0"/>
                </a:lnTo>
                <a:close/>
              </a:path>
            </a:pathLst>
          </a:custGeom>
          <a:blipFill>
            <a:blip r:embed="rId2"/>
            <a:stretch>
              <a:fillRect l="0" t="0" r="0" b="0"/>
            </a:stretch>
          </a:blipFill>
        </p:spPr>
      </p:sp>
      <p:sp>
        <p:nvSpPr>
          <p:cNvPr name="Freeform 12" id="12"/>
          <p:cNvSpPr/>
          <p:nvPr/>
        </p:nvSpPr>
        <p:spPr>
          <a:xfrm flipH="false" flipV="false" rot="-2250761">
            <a:off x="-1996392" y="723202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AutoShape 13" id="13"/>
          <p:cNvSpPr/>
          <p:nvPr/>
        </p:nvSpPr>
        <p:spPr>
          <a:xfrm rot="0">
            <a:off x="13155821" y="5148262"/>
            <a:ext cx="5132179" cy="0"/>
          </a:xfrm>
          <a:prstGeom prst="line">
            <a:avLst/>
          </a:prstGeom>
          <a:ln cap="flat" w="9525">
            <a:solidFill>
              <a:srgbClr val="000000"/>
            </a:solidFill>
            <a:prstDash val="solid"/>
            <a:headEnd type="none" len="sm" w="sm"/>
            <a:tailEnd type="none" len="sm" w="sm"/>
          </a:ln>
        </p:spPr>
      </p:sp>
      <p:grpSp>
        <p:nvGrpSpPr>
          <p:cNvPr name="Group 14" id="14"/>
          <p:cNvGrpSpPr/>
          <p:nvPr/>
        </p:nvGrpSpPr>
        <p:grpSpPr>
          <a:xfrm rot="0">
            <a:off x="10315651" y="1631259"/>
            <a:ext cx="8185485" cy="818548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000000">
                  <a:alpha val="20784"/>
                </a:srgbClr>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0745623" y="2061232"/>
            <a:ext cx="7325539" cy="732553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000000"/>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10584342" y="4167323"/>
            <a:ext cx="936805" cy="936805"/>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50000">
                  <a:srgbClr val="FFFFFF">
                    <a:alpha val="100000"/>
                  </a:srgbClr>
                </a:gs>
                <a:gs pos="100000">
                  <a:srgbClr val="111111">
                    <a:alpha val="80000"/>
                  </a:srgbClr>
                </a:gs>
              </a:gsLst>
              <a:path path="circle">
                <a:fillToRect l="50000" r="50000" t="50000" b="50000"/>
              </a:path>
            </a:gradFill>
            <a:ln cap="sq">
              <a:noFill/>
              <a:prstDash val="solid"/>
              <a:miter/>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0">
            <a:off x="17459515" y="6651750"/>
            <a:ext cx="782540" cy="78254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50000">
                  <a:srgbClr val="FFFFFF">
                    <a:alpha val="100000"/>
                  </a:srgbClr>
                </a:gs>
                <a:gs pos="100000">
                  <a:srgbClr val="000000">
                    <a:alpha val="82500"/>
                  </a:srgbClr>
                </a:gs>
              </a:gsLst>
              <a:path path="circle">
                <a:fillToRect l="50000" r="50000" t="50000" b="50000"/>
              </a:path>
            </a:gradFill>
            <a:ln cap="sq">
              <a:noFill/>
              <a:prstDash val="solid"/>
              <a:miter/>
            </a:ln>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6" id="26"/>
          <p:cNvGrpSpPr/>
          <p:nvPr/>
        </p:nvGrpSpPr>
        <p:grpSpPr>
          <a:xfrm rot="0">
            <a:off x="16139792" y="2418489"/>
            <a:ext cx="459247" cy="459247"/>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100000">
                  <a:srgbClr val="FFFFFF">
                    <a:alpha val="100000"/>
                  </a:srgbClr>
                </a:gs>
              </a:gsLst>
              <a:lin ang="0"/>
            </a:gradFill>
            <a:ln cap="sq">
              <a:noFill/>
              <a:prstDash val="solid"/>
              <a:miter/>
            </a:ln>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9" id="29"/>
          <p:cNvGrpSpPr/>
          <p:nvPr/>
        </p:nvGrpSpPr>
        <p:grpSpPr>
          <a:xfrm rot="0">
            <a:off x="10584342" y="5774499"/>
            <a:ext cx="4609514" cy="460951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000000"/>
              </a:solidFill>
              <a:prstDash val="solid"/>
              <a:miter/>
            </a:ln>
          </p:spPr>
        </p:sp>
        <p:sp>
          <p:nvSpPr>
            <p:cNvPr name="TextBox 31" id="31"/>
            <p:cNvSpPr txBox="true"/>
            <p:nvPr/>
          </p:nvSpPr>
          <p:spPr>
            <a:xfrm>
              <a:off x="76200" y="47625"/>
              <a:ext cx="660400" cy="688975"/>
            </a:xfrm>
            <a:prstGeom prst="rect">
              <a:avLst/>
            </a:prstGeom>
          </p:spPr>
          <p:txBody>
            <a:bodyPr anchor="ctr" rtlCol="false" tIns="50800" lIns="50800" bIns="50800" rIns="50800"/>
            <a:lstStyle/>
            <a:p>
              <a:pPr algn="ctr">
                <a:lnSpc>
                  <a:spcPts val="2095"/>
                </a:lnSpc>
              </a:pPr>
            </a:p>
          </p:txBody>
        </p:sp>
      </p:grpSp>
      <p:grpSp>
        <p:nvGrpSpPr>
          <p:cNvPr name="Group 32" id="32"/>
          <p:cNvGrpSpPr/>
          <p:nvPr/>
        </p:nvGrpSpPr>
        <p:grpSpPr>
          <a:xfrm rot="0">
            <a:off x="13461649" y="815183"/>
            <a:ext cx="4609514" cy="4609514"/>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000000"/>
              </a:solidFill>
              <a:prstDash val="solid"/>
              <a:miter/>
            </a:ln>
          </p:spPr>
        </p:sp>
        <p:sp>
          <p:nvSpPr>
            <p:cNvPr name="TextBox 34" id="34"/>
            <p:cNvSpPr txBox="true"/>
            <p:nvPr/>
          </p:nvSpPr>
          <p:spPr>
            <a:xfrm>
              <a:off x="76200" y="47625"/>
              <a:ext cx="660400" cy="688975"/>
            </a:xfrm>
            <a:prstGeom prst="rect">
              <a:avLst/>
            </a:prstGeom>
          </p:spPr>
          <p:txBody>
            <a:bodyPr anchor="ctr" rtlCol="false" tIns="50800" lIns="50800" bIns="50800" rIns="50800"/>
            <a:lstStyle/>
            <a:p>
              <a:pPr algn="ctr">
                <a:lnSpc>
                  <a:spcPts val="2095"/>
                </a:lnSpc>
              </a:pPr>
            </a:p>
          </p:txBody>
        </p:sp>
      </p:grpSp>
      <p:grpSp>
        <p:nvGrpSpPr>
          <p:cNvPr name="Group 35" id="35"/>
          <p:cNvGrpSpPr/>
          <p:nvPr/>
        </p:nvGrpSpPr>
        <p:grpSpPr>
          <a:xfrm rot="0">
            <a:off x="11173750" y="2418489"/>
            <a:ext cx="6469285" cy="6469285"/>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6258" t="0" r="-6258" b="0"/>
              </a:stretch>
            </a:blipFill>
          </p:spPr>
        </p:sp>
      </p:grpSp>
      <p:sp>
        <p:nvSpPr>
          <p:cNvPr name="AutoShape 37" id="37"/>
          <p:cNvSpPr/>
          <p:nvPr/>
        </p:nvSpPr>
        <p:spPr>
          <a:xfrm flipV="true">
            <a:off x="7640759" y="5153025"/>
            <a:ext cx="3570583" cy="4762"/>
          </a:xfrm>
          <a:prstGeom prst="line">
            <a:avLst/>
          </a:prstGeom>
          <a:ln cap="flat" w="9525">
            <a:solidFill>
              <a:srgbClr val="000000"/>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913151" y="4520480"/>
            <a:ext cx="8023860" cy="8229600"/>
          </a:xfrm>
          <a:custGeom>
            <a:avLst/>
            <a:gdLst/>
            <a:ahLst/>
            <a:cxnLst/>
            <a:rect r="r" b="b" t="t" l="l"/>
            <a:pathLst>
              <a:path h="8229600" w="8023860">
                <a:moveTo>
                  <a:pt x="0" y="0"/>
                </a:moveTo>
                <a:lnTo>
                  <a:pt x="8023860" y="0"/>
                </a:lnTo>
                <a:lnTo>
                  <a:pt x="8023860" y="8229600"/>
                </a:lnTo>
                <a:lnTo>
                  <a:pt x="0" y="8229600"/>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3739872" y="4190098"/>
            <a:ext cx="2651460" cy="5246370"/>
            <a:chOff x="0" y="0"/>
            <a:chExt cx="2620010" cy="5184140"/>
          </a:xfrm>
        </p:grpSpPr>
        <p:sp>
          <p:nvSpPr>
            <p:cNvPr name="Freeform 4" id="4"/>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5" id="5"/>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36681" t="0" r="-36681" b="0"/>
              </a:stretch>
            </a:blipFill>
          </p:spPr>
        </p:sp>
        <p:sp>
          <p:nvSpPr>
            <p:cNvPr name="Freeform 6" id="6"/>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7" id="7"/>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8" id="8"/>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9" id="9"/>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0" id="10"/>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1" id="11"/>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2" id="12"/>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3" id="13"/>
          <p:cNvGrpSpPr>
            <a:grpSpLocks noChangeAspect="true"/>
          </p:cNvGrpSpPr>
          <p:nvPr/>
        </p:nvGrpSpPr>
        <p:grpSpPr>
          <a:xfrm rot="0">
            <a:off x="-311015" y="427180"/>
            <a:ext cx="3785998" cy="5246370"/>
            <a:chOff x="0" y="0"/>
            <a:chExt cx="4734560" cy="6560820"/>
          </a:xfrm>
        </p:grpSpPr>
        <p:sp>
          <p:nvSpPr>
            <p:cNvPr name="Freeform 14" id="14"/>
            <p:cNvSpPr/>
            <p:nvPr/>
          </p:nvSpPr>
          <p:spPr>
            <a:xfrm flipH="false" flipV="false" rot="0">
              <a:off x="36830" y="50800"/>
              <a:ext cx="4645660" cy="6473190"/>
            </a:xfrm>
            <a:custGeom>
              <a:avLst/>
              <a:gdLst/>
              <a:ahLst/>
              <a:cxnLst/>
              <a:rect r="r" b="b" t="t" l="l"/>
              <a:pathLst>
                <a:path h="6473190" w="4645660">
                  <a:moveTo>
                    <a:pt x="4368800" y="0"/>
                  </a:moveTo>
                  <a:lnTo>
                    <a:pt x="276860" y="0"/>
                  </a:lnTo>
                  <a:cubicBezTo>
                    <a:pt x="124460" y="0"/>
                    <a:pt x="0" y="123190"/>
                    <a:pt x="0" y="276860"/>
                  </a:cubicBezTo>
                  <a:lnTo>
                    <a:pt x="0" y="6196330"/>
                  </a:lnTo>
                  <a:cubicBezTo>
                    <a:pt x="0" y="6350000"/>
                    <a:pt x="124460" y="6473190"/>
                    <a:pt x="276860" y="6473190"/>
                  </a:cubicBezTo>
                  <a:lnTo>
                    <a:pt x="4368800" y="6473190"/>
                  </a:lnTo>
                  <a:cubicBezTo>
                    <a:pt x="4522470" y="6473190"/>
                    <a:pt x="4645660" y="6348730"/>
                    <a:pt x="4645660" y="6196330"/>
                  </a:cubicBezTo>
                  <a:lnTo>
                    <a:pt x="4645660" y="276860"/>
                  </a:lnTo>
                  <a:cubicBezTo>
                    <a:pt x="4645660" y="123190"/>
                    <a:pt x="4522470" y="0"/>
                    <a:pt x="4368800" y="0"/>
                  </a:cubicBezTo>
                  <a:close/>
                  <a:moveTo>
                    <a:pt x="4425950" y="6156960"/>
                  </a:moveTo>
                  <a:cubicBezTo>
                    <a:pt x="4425950" y="6212840"/>
                    <a:pt x="4380230" y="6258560"/>
                    <a:pt x="4324350" y="6258560"/>
                  </a:cubicBezTo>
                  <a:lnTo>
                    <a:pt x="321310" y="6258560"/>
                  </a:lnTo>
                  <a:cubicBezTo>
                    <a:pt x="265430" y="6258560"/>
                    <a:pt x="219710" y="6212840"/>
                    <a:pt x="219710" y="6156960"/>
                  </a:cubicBezTo>
                  <a:lnTo>
                    <a:pt x="219710" y="316230"/>
                  </a:lnTo>
                  <a:cubicBezTo>
                    <a:pt x="219710" y="260350"/>
                    <a:pt x="265430" y="214630"/>
                    <a:pt x="321310" y="214630"/>
                  </a:cubicBezTo>
                  <a:lnTo>
                    <a:pt x="4325620" y="214630"/>
                  </a:lnTo>
                  <a:cubicBezTo>
                    <a:pt x="4381500" y="214630"/>
                    <a:pt x="4427220" y="260350"/>
                    <a:pt x="4427220" y="316230"/>
                  </a:cubicBezTo>
                  <a:lnTo>
                    <a:pt x="4427220" y="6156960"/>
                  </a:lnTo>
                  <a:close/>
                </a:path>
              </a:pathLst>
            </a:custGeom>
            <a:solidFill>
              <a:srgbClr val="010101"/>
            </a:solidFill>
          </p:spPr>
        </p:sp>
        <p:sp>
          <p:nvSpPr>
            <p:cNvPr name="Freeform 15" id="15"/>
            <p:cNvSpPr/>
            <p:nvPr/>
          </p:nvSpPr>
          <p:spPr>
            <a:xfrm flipH="false" flipV="false" rot="0">
              <a:off x="0" y="16511"/>
              <a:ext cx="4716780" cy="6544310"/>
            </a:xfrm>
            <a:custGeom>
              <a:avLst/>
              <a:gdLst/>
              <a:ahLst/>
              <a:cxnLst/>
              <a:rect r="r" b="b" t="t" l="l"/>
              <a:pathLst>
                <a:path h="6544310" w="4716780">
                  <a:moveTo>
                    <a:pt x="4395470" y="36829"/>
                  </a:moveTo>
                  <a:cubicBezTo>
                    <a:pt x="4552950" y="36829"/>
                    <a:pt x="4681220" y="165099"/>
                    <a:pt x="4681220" y="322579"/>
                  </a:cubicBezTo>
                  <a:lnTo>
                    <a:pt x="4681220" y="6222999"/>
                  </a:lnTo>
                  <a:cubicBezTo>
                    <a:pt x="4681220" y="6380479"/>
                    <a:pt x="4552950" y="6508750"/>
                    <a:pt x="4395470" y="6508750"/>
                  </a:cubicBezTo>
                  <a:lnTo>
                    <a:pt x="321310" y="6508750"/>
                  </a:lnTo>
                  <a:cubicBezTo>
                    <a:pt x="163830" y="6508750"/>
                    <a:pt x="35560" y="6380480"/>
                    <a:pt x="35560" y="6223000"/>
                  </a:cubicBezTo>
                  <a:lnTo>
                    <a:pt x="35560" y="322580"/>
                  </a:lnTo>
                  <a:cubicBezTo>
                    <a:pt x="35560" y="165100"/>
                    <a:pt x="163830" y="36830"/>
                    <a:pt x="321310" y="36830"/>
                  </a:cubicBezTo>
                  <a:lnTo>
                    <a:pt x="4395470" y="36830"/>
                  </a:lnTo>
                  <a:moveTo>
                    <a:pt x="4395470" y="0"/>
                  </a:moveTo>
                  <a:lnTo>
                    <a:pt x="321310" y="0"/>
                  </a:lnTo>
                  <a:cubicBezTo>
                    <a:pt x="143510" y="0"/>
                    <a:pt x="0" y="144780"/>
                    <a:pt x="0" y="322580"/>
                  </a:cubicBezTo>
                  <a:lnTo>
                    <a:pt x="0" y="6223000"/>
                  </a:lnTo>
                  <a:cubicBezTo>
                    <a:pt x="0" y="6400800"/>
                    <a:pt x="143510" y="6544309"/>
                    <a:pt x="321310" y="6544309"/>
                  </a:cubicBezTo>
                  <a:lnTo>
                    <a:pt x="4395470" y="6544309"/>
                  </a:lnTo>
                  <a:cubicBezTo>
                    <a:pt x="4573270" y="6544309"/>
                    <a:pt x="4716780" y="6400800"/>
                    <a:pt x="4716780" y="6223000"/>
                  </a:cubicBezTo>
                  <a:lnTo>
                    <a:pt x="4716780" y="322580"/>
                  </a:lnTo>
                  <a:cubicBezTo>
                    <a:pt x="4716780" y="144780"/>
                    <a:pt x="4573270" y="0"/>
                    <a:pt x="4395470" y="0"/>
                  </a:cubicBezTo>
                  <a:close/>
                </a:path>
              </a:pathLst>
            </a:custGeom>
            <a:solidFill>
              <a:srgbClr val="E9E8E9"/>
            </a:solidFill>
          </p:spPr>
        </p:sp>
        <p:sp>
          <p:nvSpPr>
            <p:cNvPr name="Freeform 16" id="16"/>
            <p:cNvSpPr/>
            <p:nvPr/>
          </p:nvSpPr>
          <p:spPr>
            <a:xfrm flipH="false" flipV="false" rot="0">
              <a:off x="256540" y="265430"/>
              <a:ext cx="4207510" cy="6043930"/>
            </a:xfrm>
            <a:custGeom>
              <a:avLst/>
              <a:gdLst/>
              <a:ahLst/>
              <a:cxnLst/>
              <a:rect r="r" b="b" t="t" l="l"/>
              <a:pathLst>
                <a:path h="6043930" w="4207510">
                  <a:moveTo>
                    <a:pt x="4206240" y="5942330"/>
                  </a:moveTo>
                  <a:cubicBezTo>
                    <a:pt x="4206240" y="5998210"/>
                    <a:pt x="4160520" y="6043930"/>
                    <a:pt x="4104640" y="6043930"/>
                  </a:cubicBezTo>
                  <a:lnTo>
                    <a:pt x="101600" y="6043930"/>
                  </a:lnTo>
                  <a:cubicBezTo>
                    <a:pt x="45720" y="6043930"/>
                    <a:pt x="0" y="5998210"/>
                    <a:pt x="0" y="5942330"/>
                  </a:cubicBezTo>
                  <a:lnTo>
                    <a:pt x="0" y="101600"/>
                  </a:lnTo>
                  <a:cubicBezTo>
                    <a:pt x="0" y="45720"/>
                    <a:pt x="45720" y="0"/>
                    <a:pt x="101600" y="0"/>
                  </a:cubicBezTo>
                  <a:lnTo>
                    <a:pt x="4105910" y="0"/>
                  </a:lnTo>
                  <a:cubicBezTo>
                    <a:pt x="4161790" y="0"/>
                    <a:pt x="4207510" y="45720"/>
                    <a:pt x="4207510" y="101600"/>
                  </a:cubicBezTo>
                  <a:lnTo>
                    <a:pt x="4207510" y="5942330"/>
                  </a:lnTo>
                  <a:close/>
                </a:path>
              </a:pathLst>
            </a:custGeom>
            <a:blipFill>
              <a:blip r:embed="rId4"/>
              <a:stretch>
                <a:fillRect l="-1263" t="0" r="-1263" b="0"/>
              </a:stretch>
            </a:blipFill>
          </p:spPr>
        </p:sp>
        <p:sp>
          <p:nvSpPr>
            <p:cNvPr name="Freeform 17" id="17"/>
            <p:cNvSpPr/>
            <p:nvPr/>
          </p:nvSpPr>
          <p:spPr>
            <a:xfrm flipH="false" flipV="false" rot="0">
              <a:off x="1951378" y="120589"/>
              <a:ext cx="79963" cy="76322"/>
            </a:xfrm>
            <a:custGeom>
              <a:avLst/>
              <a:gdLst/>
              <a:ahLst/>
              <a:cxnLst/>
              <a:rect r="r" b="b" t="t" l="l"/>
              <a:pathLst>
                <a:path h="76322" w="79963">
                  <a:moveTo>
                    <a:pt x="39982" y="61"/>
                  </a:moveTo>
                  <a:cubicBezTo>
                    <a:pt x="26330" y="0"/>
                    <a:pt x="13688" y="7248"/>
                    <a:pt x="6844" y="19062"/>
                  </a:cubicBezTo>
                  <a:cubicBezTo>
                    <a:pt x="0" y="30875"/>
                    <a:pt x="0" y="45447"/>
                    <a:pt x="6844" y="57260"/>
                  </a:cubicBezTo>
                  <a:cubicBezTo>
                    <a:pt x="13688" y="69074"/>
                    <a:pt x="26330" y="76322"/>
                    <a:pt x="39982" y="76261"/>
                  </a:cubicBezTo>
                  <a:cubicBezTo>
                    <a:pt x="53634" y="76322"/>
                    <a:pt x="66276" y="69074"/>
                    <a:pt x="73120" y="57260"/>
                  </a:cubicBezTo>
                  <a:cubicBezTo>
                    <a:pt x="79964" y="45447"/>
                    <a:pt x="79964" y="30875"/>
                    <a:pt x="73120" y="19062"/>
                  </a:cubicBezTo>
                  <a:cubicBezTo>
                    <a:pt x="66276" y="7248"/>
                    <a:pt x="53634" y="0"/>
                    <a:pt x="39982" y="61"/>
                  </a:cubicBezTo>
                  <a:close/>
                </a:path>
              </a:pathLst>
            </a:custGeom>
            <a:solidFill>
              <a:srgbClr val="333333"/>
            </a:solidFill>
          </p:spPr>
        </p:sp>
        <p:sp>
          <p:nvSpPr>
            <p:cNvPr name="Freeform 18" id="18"/>
            <p:cNvSpPr/>
            <p:nvPr/>
          </p:nvSpPr>
          <p:spPr>
            <a:xfrm flipH="false" flipV="false" rot="0">
              <a:off x="2119473" y="104052"/>
              <a:ext cx="114614" cy="109395"/>
            </a:xfrm>
            <a:custGeom>
              <a:avLst/>
              <a:gdLst/>
              <a:ahLst/>
              <a:cxnLst/>
              <a:rect r="r" b="b" t="t" l="l"/>
              <a:pathLst>
                <a:path h="109395" w="114614">
                  <a:moveTo>
                    <a:pt x="57307" y="88"/>
                  </a:moveTo>
                  <a:cubicBezTo>
                    <a:pt x="37739" y="0"/>
                    <a:pt x="19619" y="10390"/>
                    <a:pt x="9809" y="27322"/>
                  </a:cubicBezTo>
                  <a:cubicBezTo>
                    <a:pt x="0" y="44255"/>
                    <a:pt x="0" y="65141"/>
                    <a:pt x="9809" y="82074"/>
                  </a:cubicBezTo>
                  <a:cubicBezTo>
                    <a:pt x="19619" y="99006"/>
                    <a:pt x="37739" y="109396"/>
                    <a:pt x="57307" y="109308"/>
                  </a:cubicBezTo>
                  <a:cubicBezTo>
                    <a:pt x="76875" y="109396"/>
                    <a:pt x="94995" y="99006"/>
                    <a:pt x="104804" y="82074"/>
                  </a:cubicBezTo>
                  <a:cubicBezTo>
                    <a:pt x="114614" y="65141"/>
                    <a:pt x="114614" y="44255"/>
                    <a:pt x="104804" y="27322"/>
                  </a:cubicBezTo>
                  <a:cubicBezTo>
                    <a:pt x="94995" y="10390"/>
                    <a:pt x="76875" y="0"/>
                    <a:pt x="57307" y="88"/>
                  </a:cubicBezTo>
                  <a:close/>
                </a:path>
              </a:pathLst>
            </a:custGeom>
            <a:solidFill>
              <a:srgbClr val="333333"/>
            </a:solidFill>
          </p:spPr>
        </p:sp>
        <p:sp>
          <p:nvSpPr>
            <p:cNvPr name="Freeform 19" id="19"/>
            <p:cNvSpPr/>
            <p:nvPr/>
          </p:nvSpPr>
          <p:spPr>
            <a:xfrm flipH="false" flipV="false" rot="0">
              <a:off x="2328944" y="128221"/>
              <a:ext cx="63971" cy="61058"/>
            </a:xfrm>
            <a:custGeom>
              <a:avLst/>
              <a:gdLst/>
              <a:ahLst/>
              <a:cxnLst/>
              <a:rect r="r" b="b" t="t" l="l"/>
              <a:pathLst>
                <a:path h="61058" w="63971">
                  <a:moveTo>
                    <a:pt x="31986" y="49"/>
                  </a:moveTo>
                  <a:cubicBezTo>
                    <a:pt x="21064" y="0"/>
                    <a:pt x="10951" y="5799"/>
                    <a:pt x="5476" y="15250"/>
                  </a:cubicBezTo>
                  <a:cubicBezTo>
                    <a:pt x="0" y="24700"/>
                    <a:pt x="0" y="36358"/>
                    <a:pt x="5476" y="45808"/>
                  </a:cubicBezTo>
                  <a:cubicBezTo>
                    <a:pt x="10951" y="55259"/>
                    <a:pt x="21064" y="61058"/>
                    <a:pt x="31986" y="61009"/>
                  </a:cubicBezTo>
                  <a:cubicBezTo>
                    <a:pt x="42908" y="61058"/>
                    <a:pt x="53021" y="55259"/>
                    <a:pt x="58496" y="45808"/>
                  </a:cubicBezTo>
                  <a:cubicBezTo>
                    <a:pt x="63971" y="36358"/>
                    <a:pt x="63971" y="24700"/>
                    <a:pt x="58496" y="15250"/>
                  </a:cubicBezTo>
                  <a:cubicBezTo>
                    <a:pt x="53021" y="5799"/>
                    <a:pt x="42908" y="0"/>
                    <a:pt x="31986" y="49"/>
                  </a:cubicBezTo>
                  <a:close/>
                </a:path>
              </a:pathLst>
            </a:custGeom>
            <a:solidFill>
              <a:srgbClr val="333333"/>
            </a:solidFill>
          </p:spPr>
        </p:sp>
        <p:sp>
          <p:nvSpPr>
            <p:cNvPr name="Freeform 20" id="20"/>
            <p:cNvSpPr/>
            <p:nvPr/>
          </p:nvSpPr>
          <p:spPr>
            <a:xfrm flipH="false" flipV="false" rot="0">
              <a:off x="2346270" y="144758"/>
              <a:ext cx="29320" cy="27985"/>
            </a:xfrm>
            <a:custGeom>
              <a:avLst/>
              <a:gdLst/>
              <a:ahLst/>
              <a:cxnLst/>
              <a:rect r="r" b="b" t="t" l="l"/>
              <a:pathLst>
                <a:path h="27985" w="29320">
                  <a:moveTo>
                    <a:pt x="14660" y="22"/>
                  </a:moveTo>
                  <a:cubicBezTo>
                    <a:pt x="9654" y="0"/>
                    <a:pt x="5019" y="2657"/>
                    <a:pt x="2509" y="6989"/>
                  </a:cubicBezTo>
                  <a:cubicBezTo>
                    <a:pt x="0" y="11320"/>
                    <a:pt x="0" y="16664"/>
                    <a:pt x="2509" y="20995"/>
                  </a:cubicBezTo>
                  <a:cubicBezTo>
                    <a:pt x="5019" y="25327"/>
                    <a:pt x="9654" y="27984"/>
                    <a:pt x="14660" y="27962"/>
                  </a:cubicBezTo>
                  <a:cubicBezTo>
                    <a:pt x="19666" y="27984"/>
                    <a:pt x="24301" y="25327"/>
                    <a:pt x="26811" y="20995"/>
                  </a:cubicBezTo>
                  <a:cubicBezTo>
                    <a:pt x="29320" y="16664"/>
                    <a:pt x="29320" y="11320"/>
                    <a:pt x="26811" y="6989"/>
                  </a:cubicBezTo>
                  <a:cubicBezTo>
                    <a:pt x="24301" y="2657"/>
                    <a:pt x="19666" y="0"/>
                    <a:pt x="14660" y="22"/>
                  </a:cubicBezTo>
                  <a:close/>
                </a:path>
              </a:pathLst>
            </a:custGeom>
            <a:solidFill>
              <a:srgbClr val="E9E8E9"/>
            </a:solidFill>
          </p:spPr>
        </p:sp>
        <p:sp>
          <p:nvSpPr>
            <p:cNvPr name="Freeform 21" id="21"/>
            <p:cNvSpPr/>
            <p:nvPr/>
          </p:nvSpPr>
          <p:spPr>
            <a:xfrm flipH="false" flipV="false" rot="0">
              <a:off x="2344044" y="144768"/>
              <a:ext cx="15993" cy="15264"/>
            </a:xfrm>
            <a:custGeom>
              <a:avLst/>
              <a:gdLst/>
              <a:ahLst/>
              <a:cxnLst/>
              <a:rect r="r" b="b" t="t" l="l"/>
              <a:pathLst>
                <a:path h="15264" w="15993">
                  <a:moveTo>
                    <a:pt x="7996" y="12"/>
                  </a:moveTo>
                  <a:cubicBezTo>
                    <a:pt x="5266" y="0"/>
                    <a:pt x="2737" y="1449"/>
                    <a:pt x="1368" y="3812"/>
                  </a:cubicBezTo>
                  <a:cubicBezTo>
                    <a:pt x="0" y="6175"/>
                    <a:pt x="0" y="9089"/>
                    <a:pt x="1368" y="11452"/>
                  </a:cubicBezTo>
                  <a:cubicBezTo>
                    <a:pt x="2737" y="13815"/>
                    <a:pt x="5266" y="15264"/>
                    <a:pt x="7996" y="15252"/>
                  </a:cubicBezTo>
                  <a:cubicBezTo>
                    <a:pt x="10726" y="15264"/>
                    <a:pt x="13255" y="13815"/>
                    <a:pt x="14623" y="11452"/>
                  </a:cubicBezTo>
                  <a:cubicBezTo>
                    <a:pt x="15992" y="9089"/>
                    <a:pt x="15992" y="6175"/>
                    <a:pt x="14623" y="3812"/>
                  </a:cubicBezTo>
                  <a:cubicBezTo>
                    <a:pt x="13255" y="1449"/>
                    <a:pt x="10726" y="0"/>
                    <a:pt x="7996" y="12"/>
                  </a:cubicBezTo>
                  <a:close/>
                </a:path>
              </a:pathLst>
            </a:custGeom>
            <a:solidFill>
              <a:srgbClr val="010101"/>
            </a:solidFill>
          </p:spPr>
        </p:sp>
        <p:sp>
          <p:nvSpPr>
            <p:cNvPr name="Freeform 22" id="22"/>
            <p:cNvSpPr/>
            <p:nvPr/>
          </p:nvSpPr>
          <p:spPr>
            <a:xfrm flipH="false" flipV="false" rot="0">
              <a:off x="4716780" y="534670"/>
              <a:ext cx="19050" cy="278130"/>
            </a:xfrm>
            <a:custGeom>
              <a:avLst/>
              <a:gdLst/>
              <a:ahLst/>
              <a:cxnLst/>
              <a:rect r="r" b="b" t="t" l="l"/>
              <a:pathLst>
                <a:path h="278130" w="1905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BCBCBB"/>
            </a:solidFill>
          </p:spPr>
        </p:sp>
        <p:sp>
          <p:nvSpPr>
            <p:cNvPr name="Freeform 23" id="23"/>
            <p:cNvSpPr/>
            <p:nvPr/>
          </p:nvSpPr>
          <p:spPr>
            <a:xfrm flipH="false" flipV="false" rot="0">
              <a:off x="4716780" y="861060"/>
              <a:ext cx="19050" cy="278130"/>
            </a:xfrm>
            <a:custGeom>
              <a:avLst/>
              <a:gdLst/>
              <a:ahLst/>
              <a:cxnLst/>
              <a:rect r="r" b="b" t="t" l="l"/>
              <a:pathLst>
                <a:path h="278130" w="1905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BCBCBB"/>
            </a:solidFill>
          </p:spPr>
        </p:sp>
        <p:sp>
          <p:nvSpPr>
            <p:cNvPr name="Freeform 24" id="24"/>
            <p:cNvSpPr/>
            <p:nvPr/>
          </p:nvSpPr>
          <p:spPr>
            <a:xfrm flipH="false" flipV="false" rot="0">
              <a:off x="4064000" y="-2540"/>
              <a:ext cx="320040" cy="19050"/>
            </a:xfrm>
            <a:custGeom>
              <a:avLst/>
              <a:gdLst/>
              <a:ahLst/>
              <a:cxnLst/>
              <a:rect r="r" b="b" t="t" l="l"/>
              <a:pathLst>
                <a:path h="19050" w="320040">
                  <a:moveTo>
                    <a:pt x="0" y="19050"/>
                  </a:moveTo>
                  <a:lnTo>
                    <a:pt x="320040" y="19050"/>
                  </a:lnTo>
                  <a:cubicBezTo>
                    <a:pt x="320040" y="0"/>
                    <a:pt x="304800" y="2540"/>
                    <a:pt x="285750" y="2540"/>
                  </a:cubicBezTo>
                  <a:lnTo>
                    <a:pt x="34290" y="2540"/>
                  </a:lnTo>
                  <a:cubicBezTo>
                    <a:pt x="15240" y="2540"/>
                    <a:pt x="0" y="0"/>
                    <a:pt x="0" y="19050"/>
                  </a:cubicBezTo>
                  <a:close/>
                </a:path>
              </a:pathLst>
            </a:custGeom>
            <a:solidFill>
              <a:srgbClr val="BCBCBB"/>
            </a:solidFill>
          </p:spPr>
        </p:sp>
      </p:grpSp>
      <p:grpSp>
        <p:nvGrpSpPr>
          <p:cNvPr name="Group 25" id="25"/>
          <p:cNvGrpSpPr/>
          <p:nvPr/>
        </p:nvGrpSpPr>
        <p:grpSpPr>
          <a:xfrm rot="0">
            <a:off x="12953733" y="-263769"/>
            <a:ext cx="5334267" cy="10550769"/>
            <a:chOff x="0" y="0"/>
            <a:chExt cx="1404910" cy="2778803"/>
          </a:xfrm>
        </p:grpSpPr>
        <p:sp>
          <p:nvSpPr>
            <p:cNvPr name="Freeform 26" id="26"/>
            <p:cNvSpPr/>
            <p:nvPr/>
          </p:nvSpPr>
          <p:spPr>
            <a:xfrm flipH="false" flipV="false" rot="0">
              <a:off x="0" y="0"/>
              <a:ext cx="1404910" cy="2778803"/>
            </a:xfrm>
            <a:custGeom>
              <a:avLst/>
              <a:gdLst/>
              <a:ahLst/>
              <a:cxnLst/>
              <a:rect r="r" b="b" t="t" l="l"/>
              <a:pathLst>
                <a:path h="2778803" w="1404910">
                  <a:moveTo>
                    <a:pt x="0" y="0"/>
                  </a:moveTo>
                  <a:lnTo>
                    <a:pt x="1404910" y="0"/>
                  </a:lnTo>
                  <a:lnTo>
                    <a:pt x="1404910" y="2778803"/>
                  </a:lnTo>
                  <a:lnTo>
                    <a:pt x="0" y="2778803"/>
                  </a:lnTo>
                  <a:close/>
                </a:path>
              </a:pathLst>
            </a:custGeom>
            <a:solidFill>
              <a:srgbClr val="2B4F3A"/>
            </a:solidFill>
          </p:spPr>
        </p:sp>
        <p:sp>
          <p:nvSpPr>
            <p:cNvPr name="TextBox 27" id="27"/>
            <p:cNvSpPr txBox="true"/>
            <p:nvPr/>
          </p:nvSpPr>
          <p:spPr>
            <a:xfrm>
              <a:off x="0" y="0"/>
              <a:ext cx="1404910" cy="2778803"/>
            </a:xfrm>
            <a:prstGeom prst="rect">
              <a:avLst/>
            </a:prstGeom>
          </p:spPr>
          <p:txBody>
            <a:bodyPr anchor="ctr" rtlCol="false" tIns="50800" lIns="50800" bIns="50800" rIns="50800"/>
            <a:lstStyle/>
            <a:p>
              <a:pPr algn="ctr">
                <a:lnSpc>
                  <a:spcPts val="2869"/>
                </a:lnSpc>
              </a:pPr>
            </a:p>
          </p:txBody>
        </p:sp>
      </p:grpSp>
      <p:sp>
        <p:nvSpPr>
          <p:cNvPr name="TextBox 28" id="28"/>
          <p:cNvSpPr txBox="true"/>
          <p:nvPr/>
        </p:nvSpPr>
        <p:spPr>
          <a:xfrm rot="0">
            <a:off x="13424709" y="940631"/>
            <a:ext cx="4392315" cy="8084818"/>
          </a:xfrm>
          <a:prstGeom prst="rect">
            <a:avLst/>
          </a:prstGeom>
        </p:spPr>
        <p:txBody>
          <a:bodyPr anchor="t" rtlCol="false" tIns="0" lIns="0" bIns="0" rIns="0">
            <a:spAutoFit/>
          </a:bodyPr>
          <a:lstStyle/>
          <a:p>
            <a:pPr algn="l">
              <a:lnSpc>
                <a:spcPts val="3780"/>
              </a:lnSpc>
              <a:spcBef>
                <a:spcPct val="0"/>
              </a:spcBef>
            </a:pPr>
            <a:r>
              <a:rPr lang="en-US" sz="2700">
                <a:solidFill>
                  <a:srgbClr val="FFFFFF"/>
                </a:solidFill>
                <a:latin typeface="Questrial"/>
                <a:ea typeface="Questrial"/>
                <a:cs typeface="Questrial"/>
                <a:sym typeface="Questrial"/>
              </a:rPr>
              <a:t>ProsPear tr</a:t>
            </a:r>
            <a:r>
              <a:rPr lang="en-US" sz="2700">
                <a:solidFill>
                  <a:srgbClr val="FFFFFF"/>
                </a:solidFill>
                <a:latin typeface="Questrial"/>
                <a:ea typeface="Questrial"/>
                <a:cs typeface="Questrial"/>
                <a:sym typeface="Questrial"/>
              </a:rPr>
              <a:t>ansforms budgeting into a captivating experience by leveraging core psychological drivers. Users develop an emotional connection to their "Money Tree," treating it like a digital pet that motivates daily engagement. The platform fuels this habit through the rewarding dopamine hit of small wins, the positive peer pressure of community "Groves," and a constant sense of curiosity and delight from unlocking new growth and rewards.</a:t>
            </a:r>
          </a:p>
        </p:txBody>
      </p:sp>
      <p:sp>
        <p:nvSpPr>
          <p:cNvPr name="TextBox 29" id="29"/>
          <p:cNvSpPr txBox="true"/>
          <p:nvPr/>
        </p:nvSpPr>
        <p:spPr>
          <a:xfrm rot="0">
            <a:off x="5174970" y="1148449"/>
            <a:ext cx="7349232" cy="1136649"/>
          </a:xfrm>
          <a:prstGeom prst="rect">
            <a:avLst/>
          </a:prstGeom>
        </p:spPr>
        <p:txBody>
          <a:bodyPr anchor="t" rtlCol="false" tIns="0" lIns="0" bIns="0" rIns="0">
            <a:spAutoFit/>
          </a:bodyPr>
          <a:lstStyle/>
          <a:p>
            <a:pPr algn="ctr">
              <a:lnSpc>
                <a:spcPts val="7999"/>
              </a:lnSpc>
            </a:pPr>
            <a:r>
              <a:rPr lang="en-US" sz="9999">
                <a:solidFill>
                  <a:srgbClr val="000000"/>
                </a:solidFill>
                <a:latin typeface="Brittany"/>
                <a:ea typeface="Brittany"/>
                <a:cs typeface="Brittany"/>
                <a:sym typeface="Brittany"/>
              </a:rPr>
              <a:t>User Love It!!</a:t>
            </a:r>
          </a:p>
        </p:txBody>
      </p:sp>
      <p:sp>
        <p:nvSpPr>
          <p:cNvPr name="TextBox 30" id="30"/>
          <p:cNvSpPr txBox="true"/>
          <p:nvPr/>
        </p:nvSpPr>
        <p:spPr>
          <a:xfrm rot="0">
            <a:off x="6609276" y="2870014"/>
            <a:ext cx="6126514" cy="6566454"/>
          </a:xfrm>
          <a:prstGeom prst="rect">
            <a:avLst/>
          </a:prstGeom>
        </p:spPr>
        <p:txBody>
          <a:bodyPr anchor="t" rtlCol="false" tIns="0" lIns="0" bIns="0" rIns="0">
            <a:spAutoFit/>
          </a:bodyPr>
          <a:lstStyle/>
          <a:p>
            <a:pPr algn="l" marL="431157"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 Em</a:t>
            </a:r>
            <a:r>
              <a:rPr lang="en-US" sz="1997">
                <a:solidFill>
                  <a:srgbClr val="000000"/>
                </a:solidFill>
                <a:latin typeface="Questrial"/>
                <a:ea typeface="Questrial"/>
                <a:cs typeface="Questrial"/>
                <a:sym typeface="Questrial"/>
              </a:rPr>
              <a:t>otional Investment: </a:t>
            </a:r>
          </a:p>
          <a:p>
            <a:pPr algn="ctr">
              <a:lnSpc>
                <a:spcPts val="2795"/>
              </a:lnSpc>
              <a:spcBef>
                <a:spcPct val="0"/>
              </a:spcBef>
            </a:pPr>
            <a:r>
              <a:rPr lang="en-US" sz="1997">
                <a:solidFill>
                  <a:srgbClr val="000000"/>
                </a:solidFill>
                <a:latin typeface="Questrial"/>
                <a:ea typeface="Questrial"/>
                <a:cs typeface="Questrial"/>
                <a:sym typeface="Questrial"/>
              </a:rPr>
              <a:t>        </a:t>
            </a:r>
            <a:r>
              <a:rPr lang="en-US" sz="1997">
                <a:solidFill>
                  <a:srgbClr val="000000"/>
                </a:solidFill>
                <a:latin typeface="Questrial"/>
                <a:ea typeface="Questrial"/>
                <a:cs typeface="Questrial"/>
                <a:sym typeface="Questrial"/>
              </a:rPr>
              <a:t>People care for their digital pets (Tamagotchi). They will care for a representation of their financial well-being. They'll want to check on their tree.</a:t>
            </a:r>
          </a:p>
          <a:p>
            <a:pPr algn="l" marL="431157"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The Power of Small Wins:</a:t>
            </a:r>
          </a:p>
          <a:p>
            <a:pPr algn="ctr">
              <a:lnSpc>
                <a:spcPts val="2795"/>
              </a:lnSpc>
              <a:spcBef>
                <a:spcPct val="0"/>
              </a:spcBef>
            </a:pPr>
            <a:r>
              <a:rPr lang="en-US" sz="1997">
                <a:solidFill>
                  <a:srgbClr val="000000"/>
                </a:solidFill>
                <a:latin typeface="Questrial"/>
                <a:ea typeface="Questrial"/>
                <a:cs typeface="Questrial"/>
                <a:sym typeface="Questrial"/>
              </a:rPr>
              <a:t>Nurturing a single branch back to health </a:t>
            </a:r>
          </a:p>
          <a:p>
            <a:pPr algn="ctr">
              <a:lnSpc>
                <a:spcPts val="2795"/>
              </a:lnSpc>
              <a:spcBef>
                <a:spcPct val="0"/>
              </a:spcBef>
            </a:pPr>
            <a:r>
              <a:rPr lang="en-US" sz="1997">
                <a:solidFill>
                  <a:srgbClr val="000000"/>
                </a:solidFill>
                <a:latin typeface="Questrial"/>
                <a:ea typeface="Questrial"/>
                <a:cs typeface="Questrial"/>
                <a:sym typeface="Questrial"/>
              </a:rPr>
              <a:t>provides a dopamine hit that a monthly </a:t>
            </a:r>
          </a:p>
          <a:p>
            <a:pPr algn="ctr">
              <a:lnSpc>
                <a:spcPts val="2795"/>
              </a:lnSpc>
              <a:spcBef>
                <a:spcPct val="0"/>
              </a:spcBef>
            </a:pPr>
            <a:r>
              <a:rPr lang="en-US" sz="1997">
                <a:solidFill>
                  <a:srgbClr val="000000"/>
                </a:solidFill>
                <a:latin typeface="Questrial"/>
                <a:ea typeface="Questrial"/>
                <a:cs typeface="Questrial"/>
                <a:sym typeface="Questrial"/>
              </a:rPr>
              <a:t>report never could.</a:t>
            </a:r>
          </a:p>
          <a:p>
            <a:pPr algn="l" marL="431157"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 Positive Peer Pressure (Optional):</a:t>
            </a:r>
          </a:p>
          <a:p>
            <a:pPr algn="ctr">
              <a:lnSpc>
                <a:spcPts val="2795"/>
              </a:lnSpc>
              <a:spcBef>
                <a:spcPct val="0"/>
              </a:spcBef>
            </a:pPr>
            <a:r>
              <a:rPr lang="en-US" sz="1997">
                <a:solidFill>
                  <a:srgbClr val="000000"/>
                </a:solidFill>
                <a:latin typeface="Questrial"/>
                <a:ea typeface="Questrial"/>
                <a:cs typeface="Questrial"/>
                <a:sym typeface="Questrial"/>
              </a:rPr>
              <a:t> Join "Groves" with friends for shared challenges</a:t>
            </a:r>
          </a:p>
          <a:p>
            <a:pPr algn="ctr">
              <a:lnSpc>
                <a:spcPts val="2795"/>
              </a:lnSpc>
              <a:spcBef>
                <a:spcPct val="0"/>
              </a:spcBef>
            </a:pPr>
            <a:r>
              <a:rPr lang="en-US" sz="1997">
                <a:solidFill>
                  <a:srgbClr val="000000"/>
                </a:solidFill>
                <a:latin typeface="Questrial"/>
                <a:ea typeface="Questrial"/>
                <a:cs typeface="Questrial"/>
                <a:sym typeface="Questrial"/>
              </a:rPr>
              <a:t> (e.g., "Who can save the most on</a:t>
            </a:r>
          </a:p>
          <a:p>
            <a:pPr algn="ctr">
              <a:lnSpc>
                <a:spcPts val="2795"/>
              </a:lnSpc>
              <a:spcBef>
                <a:spcPct val="0"/>
              </a:spcBef>
            </a:pPr>
            <a:r>
              <a:rPr lang="en-US" sz="1997">
                <a:solidFill>
                  <a:srgbClr val="000000"/>
                </a:solidFill>
                <a:latin typeface="Questrial"/>
                <a:ea typeface="Questrial"/>
                <a:cs typeface="Questrial"/>
                <a:sym typeface="Questrial"/>
              </a:rPr>
              <a:t> coffee this month?") in a supportive,</a:t>
            </a:r>
          </a:p>
          <a:p>
            <a:pPr algn="ctr">
              <a:lnSpc>
                <a:spcPts val="2795"/>
              </a:lnSpc>
              <a:spcBef>
                <a:spcPct val="0"/>
              </a:spcBef>
            </a:pPr>
            <a:r>
              <a:rPr lang="en-US" sz="1997">
                <a:solidFill>
                  <a:srgbClr val="000000"/>
                </a:solidFill>
                <a:latin typeface="Questrial"/>
                <a:ea typeface="Questrial"/>
                <a:cs typeface="Questrial"/>
                <a:sym typeface="Questrial"/>
              </a:rPr>
              <a:t> non-judgmental environment.</a:t>
            </a:r>
          </a:p>
          <a:p>
            <a:pPr algn="l" marL="431157"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Curiosity &amp; Delight: </a:t>
            </a:r>
          </a:p>
          <a:p>
            <a:pPr algn="ctr">
              <a:lnSpc>
                <a:spcPts val="2795"/>
              </a:lnSpc>
              <a:spcBef>
                <a:spcPct val="0"/>
              </a:spcBef>
            </a:pPr>
            <a:r>
              <a:rPr lang="en-US" sz="1997">
                <a:solidFill>
                  <a:srgbClr val="000000"/>
                </a:solidFill>
                <a:latin typeface="Questrial"/>
                <a:ea typeface="Questrial"/>
                <a:cs typeface="Questrial"/>
                <a:sym typeface="Questrial"/>
              </a:rPr>
              <a:t>What does the tree look like in full bloom?</a:t>
            </a:r>
          </a:p>
          <a:p>
            <a:pPr algn="ctr">
              <a:lnSpc>
                <a:spcPts val="2795"/>
              </a:lnSpc>
              <a:spcBef>
                <a:spcPct val="0"/>
              </a:spcBef>
            </a:pPr>
            <a:r>
              <a:rPr lang="en-US" sz="1997">
                <a:solidFill>
                  <a:srgbClr val="000000"/>
                </a:solidFill>
                <a:latin typeface="Questrial"/>
                <a:ea typeface="Questrial"/>
                <a:cs typeface="Questrial"/>
                <a:sym typeface="Questrial"/>
              </a:rPr>
              <a:t> What badge will I get next? This "fear of</a:t>
            </a:r>
          </a:p>
          <a:p>
            <a:pPr algn="ctr">
              <a:lnSpc>
                <a:spcPts val="2795"/>
              </a:lnSpc>
              <a:spcBef>
                <a:spcPct val="0"/>
              </a:spcBef>
            </a:pPr>
            <a:r>
              <a:rPr lang="en-US" sz="1997">
                <a:solidFill>
                  <a:srgbClr val="000000"/>
                </a:solidFill>
                <a:latin typeface="Questrial"/>
                <a:ea typeface="Questrial"/>
                <a:cs typeface="Questrial"/>
                <a:sym typeface="Questrial"/>
              </a:rPr>
              <a:t> missing out" on growth drives daily </a:t>
            </a:r>
          </a:p>
          <a:p>
            <a:pPr algn="ctr">
              <a:lnSpc>
                <a:spcPts val="2795"/>
              </a:lnSpc>
              <a:spcBef>
                <a:spcPct val="0"/>
              </a:spcBef>
            </a:pPr>
            <a:r>
              <a:rPr lang="en-US" sz="1997">
                <a:solidFill>
                  <a:srgbClr val="000000"/>
                </a:solidFill>
                <a:latin typeface="Questrial"/>
                <a:ea typeface="Questrial"/>
                <a:cs typeface="Questrial"/>
                <a:sym typeface="Questrial"/>
              </a:rPr>
              <a:t>engagement.</a:t>
            </a:r>
          </a:p>
          <a:p>
            <a:pPr algn="l">
              <a:lnSpc>
                <a:spcPts val="2795"/>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5029200" y="5138738"/>
            <a:ext cx="8229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28575"/>
              <a:ext cx="5247307" cy="101389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94655" y="3989981"/>
            <a:ext cx="10908215"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Processes</a:t>
            </a:r>
          </a:p>
        </p:txBody>
      </p:sp>
      <p:sp>
        <p:nvSpPr>
          <p:cNvPr name="Freeform 7" id="7"/>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8" id="8"/>
          <p:cNvSpPr/>
          <p:nvPr/>
        </p:nvSpPr>
        <p:spPr>
          <a:xfrm flipH="false" flipV="false" rot="-2250761">
            <a:off x="-1886488" y="-77039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Freeform 9" id="9"/>
          <p:cNvSpPr/>
          <p:nvPr/>
        </p:nvSpPr>
        <p:spPr>
          <a:xfrm flipH="false" flipV="false" rot="0">
            <a:off x="-526366" y="-495264"/>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567346" y="8773293"/>
            <a:ext cx="2131738" cy="2089103"/>
          </a:xfrm>
          <a:custGeom>
            <a:avLst/>
            <a:gdLst/>
            <a:ahLst/>
            <a:cxnLst/>
            <a:rect r="r" b="b" t="t" l="l"/>
            <a:pathLst>
              <a:path h="2089103" w="2131738">
                <a:moveTo>
                  <a:pt x="0" y="0"/>
                </a:moveTo>
                <a:lnTo>
                  <a:pt x="2131738" y="0"/>
                </a:lnTo>
                <a:lnTo>
                  <a:pt x="2131738" y="2089104"/>
                </a:lnTo>
                <a:lnTo>
                  <a:pt x="0" y="20891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512420" y="-1605329"/>
            <a:ext cx="8023860" cy="8229600"/>
          </a:xfrm>
          <a:custGeom>
            <a:avLst/>
            <a:gdLst/>
            <a:ahLst/>
            <a:cxnLst/>
            <a:rect r="r" b="b" t="t" l="l"/>
            <a:pathLst>
              <a:path h="8229600" w="8023860">
                <a:moveTo>
                  <a:pt x="0" y="0"/>
                </a:moveTo>
                <a:lnTo>
                  <a:pt x="8023860" y="0"/>
                </a:lnTo>
                <a:lnTo>
                  <a:pt x="8023860" y="8229600"/>
                </a:lnTo>
                <a:lnTo>
                  <a:pt x="0" y="8229600"/>
                </a:lnTo>
                <a:lnTo>
                  <a:pt x="0" y="0"/>
                </a:lnTo>
                <a:close/>
              </a:path>
            </a:pathLst>
          </a:custGeom>
          <a:blipFill>
            <a:blip r:embed="rId2"/>
            <a:stretch>
              <a:fillRect l="0" t="0" r="0" b="0"/>
            </a:stretch>
          </a:blipFill>
        </p:spPr>
      </p:sp>
      <p:sp>
        <p:nvSpPr>
          <p:cNvPr name="AutoShape 3" id="3"/>
          <p:cNvSpPr/>
          <p:nvPr/>
        </p:nvSpPr>
        <p:spPr>
          <a:xfrm>
            <a:off x="10211673" y="-172560"/>
            <a:ext cx="29371" cy="10459560"/>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false" rot="0">
            <a:off x="9548091" y="-3233707"/>
            <a:ext cx="12469091" cy="8229600"/>
          </a:xfrm>
          <a:custGeom>
            <a:avLst/>
            <a:gdLst/>
            <a:ahLst/>
            <a:cxnLst/>
            <a:rect r="r" b="b" t="t" l="l"/>
            <a:pathLst>
              <a:path h="8229600" w="12469091">
                <a:moveTo>
                  <a:pt x="0" y="0"/>
                </a:moveTo>
                <a:lnTo>
                  <a:pt x="12469090" y="0"/>
                </a:lnTo>
                <a:lnTo>
                  <a:pt x="12469090" y="8229600"/>
                </a:lnTo>
                <a:lnTo>
                  <a:pt x="0" y="8229600"/>
                </a:lnTo>
                <a:lnTo>
                  <a:pt x="0" y="0"/>
                </a:lnTo>
                <a:close/>
              </a:path>
            </a:pathLst>
          </a:custGeom>
          <a:blipFill>
            <a:blip r:embed="rId3">
              <a:alphaModFix amt="24000"/>
            </a:blip>
            <a:stretch>
              <a:fillRect l="0" t="0" r="0" b="0"/>
            </a:stretch>
          </a:blipFill>
        </p:spPr>
      </p:sp>
      <p:sp>
        <p:nvSpPr>
          <p:cNvPr name="Freeform 5" id="5"/>
          <p:cNvSpPr/>
          <p:nvPr/>
        </p:nvSpPr>
        <p:spPr>
          <a:xfrm flipH="false" flipV="false" rot="-4018165">
            <a:off x="-1178875" y="4740654"/>
            <a:ext cx="6789074" cy="7758941"/>
          </a:xfrm>
          <a:custGeom>
            <a:avLst/>
            <a:gdLst/>
            <a:ahLst/>
            <a:cxnLst/>
            <a:rect r="r" b="b" t="t" l="l"/>
            <a:pathLst>
              <a:path h="7758941" w="6789074">
                <a:moveTo>
                  <a:pt x="0" y="0"/>
                </a:moveTo>
                <a:lnTo>
                  <a:pt x="6789073" y="0"/>
                </a:lnTo>
                <a:lnTo>
                  <a:pt x="6789073" y="7758942"/>
                </a:lnTo>
                <a:lnTo>
                  <a:pt x="0" y="7758942"/>
                </a:lnTo>
                <a:lnTo>
                  <a:pt x="0" y="0"/>
                </a:lnTo>
                <a:close/>
              </a:path>
            </a:pathLst>
          </a:custGeom>
          <a:blipFill>
            <a:blip r:embed="rId4">
              <a:alphaModFix amt="50000"/>
            </a:blip>
            <a:stretch>
              <a:fillRect l="0" t="0" r="0" b="0"/>
            </a:stretch>
          </a:blipFill>
        </p:spPr>
      </p:sp>
      <p:sp>
        <p:nvSpPr>
          <p:cNvPr name="AutoShape 6" id="6"/>
          <p:cNvSpPr/>
          <p:nvPr/>
        </p:nvSpPr>
        <p:spPr>
          <a:xfrm flipV="true">
            <a:off x="2000158" y="1028700"/>
            <a:ext cx="0" cy="8229600"/>
          </a:xfrm>
          <a:prstGeom prst="line">
            <a:avLst/>
          </a:prstGeom>
          <a:ln cap="flat" w="9525">
            <a:solidFill>
              <a:srgbClr val="000000"/>
            </a:solidFill>
            <a:prstDash val="solid"/>
            <a:headEnd type="none" len="sm" w="sm"/>
            <a:tailEnd type="none" len="sm" w="sm"/>
          </a:ln>
        </p:spPr>
      </p:sp>
      <p:grpSp>
        <p:nvGrpSpPr>
          <p:cNvPr name="Group 7" id="7"/>
          <p:cNvGrpSpPr/>
          <p:nvPr/>
        </p:nvGrpSpPr>
        <p:grpSpPr>
          <a:xfrm rot="0">
            <a:off x="-961513" y="3682196"/>
            <a:ext cx="5918580" cy="2627394"/>
            <a:chOff x="0" y="0"/>
            <a:chExt cx="1558803" cy="691988"/>
          </a:xfrm>
        </p:grpSpPr>
        <p:sp>
          <p:nvSpPr>
            <p:cNvPr name="Freeform 8" id="8"/>
            <p:cNvSpPr/>
            <p:nvPr/>
          </p:nvSpPr>
          <p:spPr>
            <a:xfrm flipH="false" flipV="false" rot="0">
              <a:off x="0" y="0"/>
              <a:ext cx="1558803" cy="691988"/>
            </a:xfrm>
            <a:custGeom>
              <a:avLst/>
              <a:gdLst/>
              <a:ahLst/>
              <a:cxnLst/>
              <a:rect r="r" b="b" t="t" l="l"/>
              <a:pathLst>
                <a:path h="691988" w="1558803">
                  <a:moveTo>
                    <a:pt x="0" y="0"/>
                  </a:moveTo>
                  <a:lnTo>
                    <a:pt x="1558803" y="0"/>
                  </a:lnTo>
                  <a:lnTo>
                    <a:pt x="1558803" y="691988"/>
                  </a:lnTo>
                  <a:lnTo>
                    <a:pt x="0" y="691988"/>
                  </a:lnTo>
                  <a:close/>
                </a:path>
              </a:pathLst>
            </a:custGeom>
            <a:solidFill>
              <a:srgbClr val="E2F0EC"/>
            </a:solidFill>
          </p:spPr>
        </p:sp>
        <p:sp>
          <p:nvSpPr>
            <p:cNvPr name="TextBox 9" id="9"/>
            <p:cNvSpPr txBox="true"/>
            <p:nvPr/>
          </p:nvSpPr>
          <p:spPr>
            <a:xfrm>
              <a:off x="0" y="-9525"/>
              <a:ext cx="1558803" cy="701513"/>
            </a:xfrm>
            <a:prstGeom prst="rect">
              <a:avLst/>
            </a:prstGeom>
          </p:spPr>
          <p:txBody>
            <a:bodyPr anchor="ctr" rtlCol="false" tIns="50800" lIns="50800" bIns="50800" rIns="50800"/>
            <a:lstStyle/>
            <a:p>
              <a:pPr algn="ctr">
                <a:lnSpc>
                  <a:spcPts val="2869"/>
                </a:lnSpc>
              </a:pPr>
            </a:p>
          </p:txBody>
        </p:sp>
      </p:grpSp>
      <p:sp>
        <p:nvSpPr>
          <p:cNvPr name="TextBox 10" id="10"/>
          <p:cNvSpPr txBox="true"/>
          <p:nvPr/>
        </p:nvSpPr>
        <p:spPr>
          <a:xfrm rot="0">
            <a:off x="-600754" y="4065618"/>
            <a:ext cx="5918580" cy="1493512"/>
          </a:xfrm>
          <a:prstGeom prst="rect">
            <a:avLst/>
          </a:prstGeom>
        </p:spPr>
        <p:txBody>
          <a:bodyPr anchor="t" rtlCol="false" tIns="0" lIns="0" bIns="0" rIns="0">
            <a:spAutoFit/>
          </a:bodyPr>
          <a:lstStyle/>
          <a:p>
            <a:pPr algn="ctr">
              <a:lnSpc>
                <a:spcPts val="12180"/>
              </a:lnSpc>
            </a:pPr>
            <a:r>
              <a:rPr lang="en-US" sz="8700">
                <a:solidFill>
                  <a:srgbClr val="000000"/>
                </a:solidFill>
                <a:latin typeface="Brittany"/>
                <a:ea typeface="Brittany"/>
                <a:cs typeface="Brittany"/>
                <a:sym typeface="Brittany"/>
              </a:rPr>
              <a:t>Demo Flow</a:t>
            </a:r>
          </a:p>
        </p:txBody>
      </p:sp>
      <p:grpSp>
        <p:nvGrpSpPr>
          <p:cNvPr name="Group 11" id="11"/>
          <p:cNvGrpSpPr/>
          <p:nvPr/>
        </p:nvGrpSpPr>
        <p:grpSpPr>
          <a:xfrm rot="0">
            <a:off x="8382286" y="267372"/>
            <a:ext cx="3825333" cy="1178065"/>
            <a:chOff x="0" y="0"/>
            <a:chExt cx="1535317" cy="472822"/>
          </a:xfrm>
        </p:grpSpPr>
        <p:sp>
          <p:nvSpPr>
            <p:cNvPr name="Freeform 12" id="12"/>
            <p:cNvSpPr/>
            <p:nvPr/>
          </p:nvSpPr>
          <p:spPr>
            <a:xfrm flipH="false" flipV="false" rot="0">
              <a:off x="0" y="0"/>
              <a:ext cx="1535317" cy="472822"/>
            </a:xfrm>
            <a:custGeom>
              <a:avLst/>
              <a:gdLst/>
              <a:ahLst/>
              <a:cxnLst/>
              <a:rect r="r" b="b" t="t" l="l"/>
              <a:pathLst>
                <a:path h="472822" w="1535317">
                  <a:moveTo>
                    <a:pt x="1332117" y="0"/>
                  </a:moveTo>
                  <a:cubicBezTo>
                    <a:pt x="1444341" y="0"/>
                    <a:pt x="1535317" y="105845"/>
                    <a:pt x="1535317" y="236411"/>
                  </a:cubicBezTo>
                  <a:cubicBezTo>
                    <a:pt x="1535317" y="366977"/>
                    <a:pt x="1444341" y="472822"/>
                    <a:pt x="1332117" y="472822"/>
                  </a:cubicBezTo>
                  <a:lnTo>
                    <a:pt x="203200" y="472822"/>
                  </a:lnTo>
                  <a:cubicBezTo>
                    <a:pt x="90976" y="472822"/>
                    <a:pt x="0" y="366977"/>
                    <a:pt x="0" y="236411"/>
                  </a:cubicBezTo>
                  <a:cubicBezTo>
                    <a:pt x="0" y="105845"/>
                    <a:pt x="90976" y="0"/>
                    <a:pt x="203200" y="0"/>
                  </a:cubicBezTo>
                  <a:close/>
                </a:path>
              </a:pathLst>
            </a:custGeom>
            <a:solidFill>
              <a:srgbClr val="9AADFF"/>
            </a:solidFill>
          </p:spPr>
        </p:sp>
        <p:sp>
          <p:nvSpPr>
            <p:cNvPr name="TextBox 13" id="13"/>
            <p:cNvSpPr txBox="true"/>
            <p:nvPr/>
          </p:nvSpPr>
          <p:spPr>
            <a:xfrm>
              <a:off x="0" y="-9525"/>
              <a:ext cx="1535317" cy="482347"/>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 Financially Stress Person  </a:t>
              </a:r>
            </a:p>
            <a:p>
              <a:pPr algn="ctr" marL="266155" indent="-133077" lvl="1">
                <a:lnSpc>
                  <a:spcPts val="1479"/>
                </a:lnSpc>
                <a:buFont typeface="Arial"/>
                <a:buChar char="•"/>
              </a:pPr>
              <a:r>
                <a:rPr lang="en-US" sz="1232">
                  <a:solidFill>
                    <a:srgbClr val="000000"/>
                  </a:solidFill>
                  <a:latin typeface="Yeseva One"/>
                  <a:ea typeface="Yeseva One"/>
                  <a:cs typeface="Yeseva One"/>
                  <a:sym typeface="Yeseva One"/>
                </a:rPr>
                <a:t>“Oh my god, my finances are not in control.”</a:t>
              </a:r>
            </a:p>
            <a:p>
              <a:pPr algn="ctr" marL="266155" indent="-133077" lvl="1">
                <a:lnSpc>
                  <a:spcPts val="1479"/>
                </a:lnSpc>
                <a:buFont typeface="Arial"/>
                <a:buChar char="•"/>
              </a:pPr>
              <a:r>
                <a:rPr lang="en-US" sz="1232">
                  <a:solidFill>
                    <a:srgbClr val="000000"/>
                  </a:solidFill>
                  <a:latin typeface="Yeseva One"/>
                  <a:ea typeface="Yeseva One"/>
                  <a:cs typeface="Yeseva One"/>
                  <a:sym typeface="Yeseva One"/>
                </a:rPr>
                <a:t>“My loan is going into overdraft.”</a:t>
              </a:r>
            </a:p>
            <a:p>
              <a:pPr algn="ctr" marL="266155" indent="-133077" lvl="1">
                <a:lnSpc>
                  <a:spcPts val="1479"/>
                </a:lnSpc>
                <a:buFont typeface="Arial"/>
                <a:buChar char="•"/>
              </a:pPr>
              <a:r>
                <a:rPr lang="en-US" sz="1232">
                  <a:solidFill>
                    <a:srgbClr val="000000"/>
                  </a:solidFill>
                  <a:latin typeface="Yeseva One"/>
                  <a:ea typeface="Yeseva One"/>
                  <a:cs typeface="Yeseva One"/>
                  <a:sym typeface="Yeseva One"/>
                </a:rPr>
                <a:t>“I</a:t>
              </a:r>
              <a:r>
                <a:rPr lang="en-US" sz="1232">
                  <a:solidFill>
                    <a:srgbClr val="000000"/>
                  </a:solidFill>
                  <a:latin typeface="Yeseva One"/>
                  <a:ea typeface="Yeseva One"/>
                  <a:cs typeface="Yeseva One"/>
                  <a:sym typeface="Yeseva One"/>
                </a:rPr>
                <a:t> don’t know where my money is going.”</a:t>
              </a:r>
            </a:p>
            <a:p>
              <a:pPr algn="ctr" marL="266155" indent="-133077" lvl="1">
                <a:lnSpc>
                  <a:spcPts val="1479"/>
                </a:lnSpc>
                <a:buFont typeface="Arial"/>
                <a:buChar char="•"/>
              </a:pPr>
              <a:r>
                <a:rPr lang="en-US" sz="1232">
                  <a:solidFill>
                    <a:srgbClr val="000000"/>
                  </a:solidFill>
                  <a:latin typeface="Yeseva One"/>
                  <a:ea typeface="Yeseva One"/>
                  <a:cs typeface="Yeseva One"/>
                  <a:sym typeface="Yeseva One"/>
                </a:rPr>
                <a:t>“I</a:t>
              </a:r>
              <a:r>
                <a:rPr lang="en-US" sz="1232">
                  <a:solidFill>
                    <a:srgbClr val="000000"/>
                  </a:solidFill>
                  <a:latin typeface="Yeseva One"/>
                  <a:ea typeface="Yeseva One"/>
                  <a:cs typeface="Yeseva One"/>
                  <a:sym typeface="Yeseva One"/>
                </a:rPr>
                <a:t> need help managing my budget.”</a:t>
              </a:r>
            </a:p>
            <a:p>
              <a:pPr algn="ctr">
                <a:lnSpc>
                  <a:spcPts val="1479"/>
                </a:lnSpc>
              </a:pPr>
            </a:p>
          </p:txBody>
        </p:sp>
      </p:grpSp>
      <p:grpSp>
        <p:nvGrpSpPr>
          <p:cNvPr name="Group 14" id="14"/>
          <p:cNvGrpSpPr/>
          <p:nvPr/>
        </p:nvGrpSpPr>
        <p:grpSpPr>
          <a:xfrm rot="0">
            <a:off x="8815303" y="3428545"/>
            <a:ext cx="2851483" cy="866297"/>
            <a:chOff x="0" y="0"/>
            <a:chExt cx="1165178" cy="353988"/>
          </a:xfrm>
        </p:grpSpPr>
        <p:sp>
          <p:nvSpPr>
            <p:cNvPr name="Freeform 15" id="15"/>
            <p:cNvSpPr/>
            <p:nvPr/>
          </p:nvSpPr>
          <p:spPr>
            <a:xfrm flipH="false" flipV="false" rot="0">
              <a:off x="0" y="0"/>
              <a:ext cx="1165178" cy="353988"/>
            </a:xfrm>
            <a:custGeom>
              <a:avLst/>
              <a:gdLst/>
              <a:ahLst/>
              <a:cxnLst/>
              <a:rect r="r" b="b" t="t" l="l"/>
              <a:pathLst>
                <a:path h="353988" w="1165178">
                  <a:moveTo>
                    <a:pt x="89597" y="0"/>
                  </a:moveTo>
                  <a:lnTo>
                    <a:pt x="1075582" y="0"/>
                  </a:lnTo>
                  <a:cubicBezTo>
                    <a:pt x="1125065" y="0"/>
                    <a:pt x="1165178" y="40114"/>
                    <a:pt x="1165178" y="89597"/>
                  </a:cubicBezTo>
                  <a:lnTo>
                    <a:pt x="1165178" y="264391"/>
                  </a:lnTo>
                  <a:cubicBezTo>
                    <a:pt x="1165178" y="288154"/>
                    <a:pt x="1155739" y="310943"/>
                    <a:pt x="1138936" y="327746"/>
                  </a:cubicBezTo>
                  <a:cubicBezTo>
                    <a:pt x="1122134" y="344548"/>
                    <a:pt x="1099344" y="353988"/>
                    <a:pt x="1075582" y="353988"/>
                  </a:cubicBezTo>
                  <a:lnTo>
                    <a:pt x="89597" y="353988"/>
                  </a:lnTo>
                  <a:cubicBezTo>
                    <a:pt x="40114" y="353988"/>
                    <a:pt x="0" y="313874"/>
                    <a:pt x="0" y="264391"/>
                  </a:cubicBezTo>
                  <a:lnTo>
                    <a:pt x="0" y="89597"/>
                  </a:lnTo>
                  <a:cubicBezTo>
                    <a:pt x="0" y="65834"/>
                    <a:pt x="9440" y="43045"/>
                    <a:pt x="26242" y="26242"/>
                  </a:cubicBezTo>
                  <a:cubicBezTo>
                    <a:pt x="43045" y="9440"/>
                    <a:pt x="65834" y="0"/>
                    <a:pt x="89597" y="0"/>
                  </a:cubicBezTo>
                  <a:close/>
                </a:path>
              </a:pathLst>
            </a:custGeom>
            <a:solidFill>
              <a:srgbClr val="AAD886"/>
            </a:solidFill>
            <a:ln cap="rnd">
              <a:noFill/>
              <a:prstDash val="solid"/>
              <a:round/>
            </a:ln>
          </p:spPr>
        </p:sp>
        <p:sp>
          <p:nvSpPr>
            <p:cNvPr name="TextBox 16" id="16"/>
            <p:cNvSpPr txBox="true"/>
            <p:nvPr/>
          </p:nvSpPr>
          <p:spPr>
            <a:xfrm>
              <a:off x="0" y="-9525"/>
              <a:ext cx="1165178" cy="363513"/>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Upload Bank Statement</a:t>
              </a:r>
            </a:p>
            <a:p>
              <a:pPr algn="ctr" marL="266155" indent="-133077" lvl="1">
                <a:lnSpc>
                  <a:spcPts val="1479"/>
                </a:lnSpc>
                <a:spcBef>
                  <a:spcPct val="0"/>
                </a:spcBef>
                <a:buFont typeface="Arial"/>
                <a:buChar char="•"/>
              </a:pPr>
              <a:r>
                <a:rPr lang="en-US" sz="1232">
                  <a:solidFill>
                    <a:srgbClr val="000000"/>
                  </a:solidFill>
                  <a:latin typeface="Yeseva One"/>
                  <a:ea typeface="Yeseva One"/>
                  <a:cs typeface="Yeseva One"/>
                  <a:sym typeface="Yeseva One"/>
                </a:rPr>
                <a:t>Act</a:t>
              </a:r>
              <a:r>
                <a:rPr lang="en-US" sz="1232">
                  <a:solidFill>
                    <a:srgbClr val="000000"/>
                  </a:solidFill>
                  <a:latin typeface="Yeseva One"/>
                  <a:ea typeface="Yeseva One"/>
                  <a:cs typeface="Yeseva One"/>
                  <a:sym typeface="Yeseva One"/>
                </a:rPr>
                <a:t>ion: Uploads monthly CSV bank statement.</a:t>
              </a:r>
            </a:p>
            <a:p>
              <a:pPr algn="ctr" marL="0" indent="0" lvl="0">
                <a:lnSpc>
                  <a:spcPts val="1479"/>
                </a:lnSpc>
                <a:spcBef>
                  <a:spcPct val="0"/>
                </a:spcBef>
              </a:pPr>
            </a:p>
          </p:txBody>
        </p:sp>
      </p:grpSp>
      <p:grpSp>
        <p:nvGrpSpPr>
          <p:cNvPr name="Group 17" id="17"/>
          <p:cNvGrpSpPr/>
          <p:nvPr/>
        </p:nvGrpSpPr>
        <p:grpSpPr>
          <a:xfrm rot="0">
            <a:off x="9208367" y="1531162"/>
            <a:ext cx="2065355" cy="787003"/>
            <a:chOff x="0" y="0"/>
            <a:chExt cx="974452" cy="371315"/>
          </a:xfrm>
        </p:grpSpPr>
        <p:sp>
          <p:nvSpPr>
            <p:cNvPr name="Freeform 18" id="18"/>
            <p:cNvSpPr/>
            <p:nvPr/>
          </p:nvSpPr>
          <p:spPr>
            <a:xfrm flipH="false" flipV="false" rot="0">
              <a:off x="0" y="0"/>
              <a:ext cx="974452" cy="371315"/>
            </a:xfrm>
            <a:custGeom>
              <a:avLst/>
              <a:gdLst/>
              <a:ahLst/>
              <a:cxnLst/>
              <a:rect r="r" b="b" t="t" l="l"/>
              <a:pathLst>
                <a:path h="371315" w="974452">
                  <a:moveTo>
                    <a:pt x="487226" y="0"/>
                  </a:moveTo>
                  <a:cubicBezTo>
                    <a:pt x="218139" y="0"/>
                    <a:pt x="0" y="83122"/>
                    <a:pt x="0" y="185657"/>
                  </a:cubicBezTo>
                  <a:cubicBezTo>
                    <a:pt x="0" y="288193"/>
                    <a:pt x="218139" y="371315"/>
                    <a:pt x="487226" y="371315"/>
                  </a:cubicBezTo>
                  <a:cubicBezTo>
                    <a:pt x="756314" y="371315"/>
                    <a:pt x="974452" y="288193"/>
                    <a:pt x="974452" y="185657"/>
                  </a:cubicBezTo>
                  <a:cubicBezTo>
                    <a:pt x="974452" y="83122"/>
                    <a:pt x="756314" y="0"/>
                    <a:pt x="487226" y="0"/>
                  </a:cubicBezTo>
                  <a:close/>
                </a:path>
              </a:pathLst>
            </a:custGeom>
            <a:solidFill>
              <a:srgbClr val="F48EE3"/>
            </a:solidFill>
            <a:ln cap="sq">
              <a:noFill/>
              <a:prstDash val="solid"/>
              <a:miter/>
            </a:ln>
          </p:spPr>
        </p:sp>
        <p:sp>
          <p:nvSpPr>
            <p:cNvPr name="TextBox 19" id="19"/>
            <p:cNvSpPr txBox="true"/>
            <p:nvPr/>
          </p:nvSpPr>
          <p:spPr>
            <a:xfrm>
              <a:off x="91355" y="25286"/>
              <a:ext cx="791742" cy="311218"/>
            </a:xfrm>
            <a:prstGeom prst="rect">
              <a:avLst/>
            </a:prstGeom>
          </p:spPr>
          <p:txBody>
            <a:bodyPr anchor="ctr" rtlCol="false" tIns="20875" lIns="20875" bIns="20875" rIns="20875"/>
            <a:lstStyle/>
            <a:p>
              <a:pPr algn="ctr" marL="0" indent="0" lvl="0">
                <a:lnSpc>
                  <a:spcPts val="1479"/>
                </a:lnSpc>
                <a:spcBef>
                  <a:spcPct val="0"/>
                </a:spcBef>
              </a:pPr>
              <a:r>
                <a:rPr lang="en-US" sz="1232">
                  <a:solidFill>
                    <a:srgbClr val="000000"/>
                  </a:solidFill>
                  <a:latin typeface="Yeseva One"/>
                  <a:ea typeface="Yeseva One"/>
                  <a:cs typeface="Yeseva One"/>
                  <a:sym typeface="Yeseva One"/>
                </a:rPr>
                <a:t>Find Prosper Website</a:t>
              </a:r>
            </a:p>
          </p:txBody>
        </p:sp>
      </p:grpSp>
      <p:grpSp>
        <p:nvGrpSpPr>
          <p:cNvPr name="Group 20" id="20"/>
          <p:cNvGrpSpPr/>
          <p:nvPr/>
        </p:nvGrpSpPr>
        <p:grpSpPr>
          <a:xfrm rot="0">
            <a:off x="9306659" y="2432465"/>
            <a:ext cx="1957539" cy="881781"/>
            <a:chOff x="0" y="0"/>
            <a:chExt cx="812800" cy="366129"/>
          </a:xfrm>
        </p:grpSpPr>
        <p:sp>
          <p:nvSpPr>
            <p:cNvPr name="Freeform 21" id="21"/>
            <p:cNvSpPr/>
            <p:nvPr/>
          </p:nvSpPr>
          <p:spPr>
            <a:xfrm flipH="false" flipV="false" rot="0">
              <a:off x="0" y="0"/>
              <a:ext cx="812800" cy="366129"/>
            </a:xfrm>
            <a:custGeom>
              <a:avLst/>
              <a:gdLst/>
              <a:ahLst/>
              <a:cxnLst/>
              <a:rect r="r" b="b" t="t" l="l"/>
              <a:pathLst>
                <a:path h="366129" w="812800">
                  <a:moveTo>
                    <a:pt x="406400" y="0"/>
                  </a:moveTo>
                  <a:cubicBezTo>
                    <a:pt x="181951" y="0"/>
                    <a:pt x="0" y="81961"/>
                    <a:pt x="0" y="183064"/>
                  </a:cubicBezTo>
                  <a:cubicBezTo>
                    <a:pt x="0" y="284168"/>
                    <a:pt x="181951" y="366129"/>
                    <a:pt x="406400" y="366129"/>
                  </a:cubicBezTo>
                  <a:cubicBezTo>
                    <a:pt x="630849" y="366129"/>
                    <a:pt x="812800" y="284168"/>
                    <a:pt x="812800" y="183064"/>
                  </a:cubicBezTo>
                  <a:cubicBezTo>
                    <a:pt x="812800" y="81961"/>
                    <a:pt x="630849" y="0"/>
                    <a:pt x="406400" y="0"/>
                  </a:cubicBezTo>
                  <a:close/>
                </a:path>
              </a:pathLst>
            </a:custGeom>
            <a:solidFill>
              <a:srgbClr val="F48EE3"/>
            </a:solidFill>
            <a:ln cap="sq">
              <a:noFill/>
              <a:prstDash val="solid"/>
              <a:miter/>
            </a:ln>
          </p:spPr>
        </p:sp>
        <p:sp>
          <p:nvSpPr>
            <p:cNvPr name="TextBox 22" id="22"/>
            <p:cNvSpPr txBox="true"/>
            <p:nvPr/>
          </p:nvSpPr>
          <p:spPr>
            <a:xfrm>
              <a:off x="76200" y="24800"/>
              <a:ext cx="660400" cy="307005"/>
            </a:xfrm>
            <a:prstGeom prst="rect">
              <a:avLst/>
            </a:prstGeom>
          </p:spPr>
          <p:txBody>
            <a:bodyPr anchor="ctr" rtlCol="false" tIns="20875" lIns="20875" bIns="20875" rIns="20875"/>
            <a:lstStyle/>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 Register</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 </a:t>
              </a:r>
              <a:r>
                <a:rPr lang="en-US" sz="1232" strike="noStrike" u="none">
                  <a:solidFill>
                    <a:srgbClr val="000000"/>
                  </a:solidFill>
                  <a:latin typeface="Yeseva One"/>
                  <a:ea typeface="Yeseva One"/>
                  <a:cs typeface="Yeseva One"/>
                  <a:sym typeface="Yeseva One"/>
                </a:rPr>
                <a:t>Log in app</a:t>
              </a:r>
            </a:p>
          </p:txBody>
        </p:sp>
      </p:grpSp>
      <p:grpSp>
        <p:nvGrpSpPr>
          <p:cNvPr name="Group 23" id="23"/>
          <p:cNvGrpSpPr/>
          <p:nvPr/>
        </p:nvGrpSpPr>
        <p:grpSpPr>
          <a:xfrm rot="0">
            <a:off x="8366493" y="7603472"/>
            <a:ext cx="3825333" cy="997090"/>
            <a:chOff x="0" y="0"/>
            <a:chExt cx="1560773" cy="406822"/>
          </a:xfrm>
        </p:grpSpPr>
        <p:sp>
          <p:nvSpPr>
            <p:cNvPr name="Freeform 24" id="24"/>
            <p:cNvSpPr/>
            <p:nvPr/>
          </p:nvSpPr>
          <p:spPr>
            <a:xfrm flipH="false" flipV="false" rot="0">
              <a:off x="0" y="0"/>
              <a:ext cx="1560773" cy="406822"/>
            </a:xfrm>
            <a:custGeom>
              <a:avLst/>
              <a:gdLst/>
              <a:ahLst/>
              <a:cxnLst/>
              <a:rect r="r" b="b" t="t" l="l"/>
              <a:pathLst>
                <a:path h="406822" w="1560773">
                  <a:moveTo>
                    <a:pt x="66787" y="0"/>
                  </a:moveTo>
                  <a:lnTo>
                    <a:pt x="1493986" y="0"/>
                  </a:lnTo>
                  <a:cubicBezTo>
                    <a:pt x="1530871" y="0"/>
                    <a:pt x="1560773" y="29902"/>
                    <a:pt x="1560773" y="66787"/>
                  </a:cubicBezTo>
                  <a:lnTo>
                    <a:pt x="1560773" y="340035"/>
                  </a:lnTo>
                  <a:cubicBezTo>
                    <a:pt x="1560773" y="357748"/>
                    <a:pt x="1553737" y="374736"/>
                    <a:pt x="1541212" y="387261"/>
                  </a:cubicBezTo>
                  <a:cubicBezTo>
                    <a:pt x="1528687" y="399786"/>
                    <a:pt x="1511699" y="406822"/>
                    <a:pt x="1493986" y="406822"/>
                  </a:cubicBezTo>
                  <a:lnTo>
                    <a:pt x="66787" y="406822"/>
                  </a:lnTo>
                  <a:cubicBezTo>
                    <a:pt x="29902" y="406822"/>
                    <a:pt x="0" y="376921"/>
                    <a:pt x="0" y="340035"/>
                  </a:cubicBezTo>
                  <a:lnTo>
                    <a:pt x="0" y="66787"/>
                  </a:lnTo>
                  <a:cubicBezTo>
                    <a:pt x="0" y="49074"/>
                    <a:pt x="7036" y="32087"/>
                    <a:pt x="19562" y="19562"/>
                  </a:cubicBezTo>
                  <a:cubicBezTo>
                    <a:pt x="32087" y="7036"/>
                    <a:pt x="49074" y="0"/>
                    <a:pt x="66787" y="0"/>
                  </a:cubicBezTo>
                  <a:close/>
                </a:path>
              </a:pathLst>
            </a:custGeom>
            <a:solidFill>
              <a:srgbClr val="FF9A9A"/>
            </a:solidFill>
            <a:ln cap="rnd">
              <a:noFill/>
              <a:prstDash val="solid"/>
              <a:round/>
            </a:ln>
          </p:spPr>
        </p:sp>
        <p:sp>
          <p:nvSpPr>
            <p:cNvPr name="TextBox 25" id="25"/>
            <p:cNvSpPr txBox="true"/>
            <p:nvPr/>
          </p:nvSpPr>
          <p:spPr>
            <a:xfrm>
              <a:off x="0" y="-9525"/>
              <a:ext cx="1560773" cy="416347"/>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Gamification / Visual Feedback</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S</a:t>
              </a:r>
              <a:r>
                <a:rPr lang="en-US" sz="1232">
                  <a:solidFill>
                    <a:srgbClr val="000000"/>
                  </a:solidFill>
                  <a:latin typeface="Yeseva One"/>
                  <a:ea typeface="Yeseva One"/>
                  <a:cs typeface="Yeseva One"/>
                  <a:sym typeface="Yeseva One"/>
                </a:rPr>
                <a:t>ystem Response:</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Tree grows 🌳 if under budget.</a:t>
              </a:r>
            </a:p>
            <a:p>
              <a:pPr algn="l" marL="532309" indent="-177436" lvl="2">
                <a:lnSpc>
                  <a:spcPts val="1479"/>
                </a:lnSpc>
                <a:spcBef>
                  <a:spcPct val="0"/>
                </a:spcBef>
                <a:buFont typeface="Arial"/>
                <a:buChar char="⚬"/>
              </a:pPr>
              <a:r>
                <a:rPr lang="en-US" sz="1232">
                  <a:solidFill>
                    <a:srgbClr val="000000"/>
                  </a:solidFill>
                  <a:latin typeface="Yeseva One"/>
                  <a:ea typeface="Yeseva One"/>
                  <a:cs typeface="Yeseva One"/>
                  <a:sym typeface="Yeseva One"/>
                </a:rPr>
                <a:t>Tree decays 🍂 if overspent.</a:t>
              </a:r>
            </a:p>
            <a:p>
              <a:pPr algn="ctr" marL="0" indent="0" lvl="0">
                <a:lnSpc>
                  <a:spcPts val="1479"/>
                </a:lnSpc>
                <a:spcBef>
                  <a:spcPct val="0"/>
                </a:spcBef>
              </a:pPr>
            </a:p>
          </p:txBody>
        </p:sp>
      </p:grpSp>
      <p:sp>
        <p:nvSpPr>
          <p:cNvPr name="AutoShape 26" id="26"/>
          <p:cNvSpPr/>
          <p:nvPr/>
        </p:nvSpPr>
        <p:spPr>
          <a:xfrm flipV="true">
            <a:off x="6644107" y="856405"/>
            <a:ext cx="1738180" cy="4115553"/>
          </a:xfrm>
          <a:prstGeom prst="line">
            <a:avLst/>
          </a:prstGeom>
          <a:ln cap="flat" w="9525">
            <a:solidFill>
              <a:srgbClr val="000000"/>
            </a:solidFill>
            <a:prstDash val="solid"/>
            <a:headEnd type="none" len="sm" w="sm"/>
            <a:tailEnd type="none" len="sm" w="sm"/>
          </a:ln>
        </p:spPr>
      </p:sp>
      <p:sp>
        <p:nvSpPr>
          <p:cNvPr name="AutoShape 27" id="27"/>
          <p:cNvSpPr/>
          <p:nvPr/>
        </p:nvSpPr>
        <p:spPr>
          <a:xfrm flipV="true">
            <a:off x="6644107" y="2873355"/>
            <a:ext cx="2662552" cy="2098603"/>
          </a:xfrm>
          <a:prstGeom prst="line">
            <a:avLst/>
          </a:prstGeom>
          <a:ln cap="flat" w="9525">
            <a:solidFill>
              <a:srgbClr val="000000"/>
            </a:solidFill>
            <a:prstDash val="solid"/>
            <a:headEnd type="none" len="sm" w="sm"/>
            <a:tailEnd type="none" len="sm" w="sm"/>
          </a:ln>
        </p:spPr>
      </p:sp>
      <p:sp>
        <p:nvSpPr>
          <p:cNvPr name="AutoShape 28" id="28"/>
          <p:cNvSpPr/>
          <p:nvPr/>
        </p:nvSpPr>
        <p:spPr>
          <a:xfrm flipV="true">
            <a:off x="6644107" y="3861694"/>
            <a:ext cx="2171196" cy="1110264"/>
          </a:xfrm>
          <a:prstGeom prst="line">
            <a:avLst/>
          </a:prstGeom>
          <a:ln cap="flat" w="9525">
            <a:solidFill>
              <a:srgbClr val="000000"/>
            </a:solidFill>
            <a:prstDash val="solid"/>
            <a:headEnd type="none" len="sm" w="sm"/>
            <a:tailEnd type="none" len="sm" w="sm"/>
          </a:ln>
        </p:spPr>
      </p:sp>
      <p:sp>
        <p:nvSpPr>
          <p:cNvPr name="AutoShape 29" id="29"/>
          <p:cNvSpPr/>
          <p:nvPr/>
        </p:nvSpPr>
        <p:spPr>
          <a:xfrm flipV="true">
            <a:off x="6644107" y="3861694"/>
            <a:ext cx="2171196" cy="1110264"/>
          </a:xfrm>
          <a:prstGeom prst="line">
            <a:avLst/>
          </a:prstGeom>
          <a:ln cap="flat" w="9525">
            <a:solidFill>
              <a:srgbClr val="000000"/>
            </a:solidFill>
            <a:prstDash val="solid"/>
            <a:headEnd type="none" len="sm" w="sm"/>
            <a:tailEnd type="none" len="sm" w="sm"/>
          </a:ln>
        </p:spPr>
      </p:sp>
      <p:sp>
        <p:nvSpPr>
          <p:cNvPr name="AutoShape 30" id="30"/>
          <p:cNvSpPr/>
          <p:nvPr/>
        </p:nvSpPr>
        <p:spPr>
          <a:xfrm>
            <a:off x="6644107" y="4971958"/>
            <a:ext cx="1738180" cy="4379399"/>
          </a:xfrm>
          <a:prstGeom prst="line">
            <a:avLst/>
          </a:prstGeom>
          <a:ln cap="flat" w="9525">
            <a:solidFill>
              <a:srgbClr val="000000"/>
            </a:solidFill>
            <a:prstDash val="solid"/>
            <a:headEnd type="none" len="sm" w="sm"/>
            <a:tailEnd type="none" len="sm" w="sm"/>
          </a:ln>
        </p:spPr>
      </p:sp>
      <p:grpSp>
        <p:nvGrpSpPr>
          <p:cNvPr name="Group 31" id="31"/>
          <p:cNvGrpSpPr/>
          <p:nvPr/>
        </p:nvGrpSpPr>
        <p:grpSpPr>
          <a:xfrm rot="0">
            <a:off x="8382286" y="8762324"/>
            <a:ext cx="3825333" cy="1178065"/>
            <a:chOff x="0" y="0"/>
            <a:chExt cx="1530288" cy="471273"/>
          </a:xfrm>
        </p:grpSpPr>
        <p:sp>
          <p:nvSpPr>
            <p:cNvPr name="Freeform 32" id="32"/>
            <p:cNvSpPr/>
            <p:nvPr/>
          </p:nvSpPr>
          <p:spPr>
            <a:xfrm flipH="false" flipV="false" rot="0">
              <a:off x="0" y="0"/>
              <a:ext cx="1530288" cy="471273"/>
            </a:xfrm>
            <a:custGeom>
              <a:avLst/>
              <a:gdLst/>
              <a:ahLst/>
              <a:cxnLst/>
              <a:rect r="r" b="b" t="t" l="l"/>
              <a:pathLst>
                <a:path h="471273" w="1530288">
                  <a:moveTo>
                    <a:pt x="1327088" y="0"/>
                  </a:moveTo>
                  <a:cubicBezTo>
                    <a:pt x="1439312" y="0"/>
                    <a:pt x="1530288" y="105498"/>
                    <a:pt x="1530288" y="235637"/>
                  </a:cubicBezTo>
                  <a:cubicBezTo>
                    <a:pt x="1530288" y="365775"/>
                    <a:pt x="1439312" y="471273"/>
                    <a:pt x="1327088" y="471273"/>
                  </a:cubicBezTo>
                  <a:lnTo>
                    <a:pt x="203200" y="471273"/>
                  </a:lnTo>
                  <a:cubicBezTo>
                    <a:pt x="90976" y="471273"/>
                    <a:pt x="0" y="365775"/>
                    <a:pt x="0" y="235637"/>
                  </a:cubicBezTo>
                  <a:cubicBezTo>
                    <a:pt x="0" y="105498"/>
                    <a:pt x="90976" y="0"/>
                    <a:pt x="203200" y="0"/>
                  </a:cubicBezTo>
                  <a:close/>
                </a:path>
              </a:pathLst>
            </a:custGeom>
            <a:solidFill>
              <a:srgbClr val="AAD886"/>
            </a:solidFill>
            <a:ln cap="sq">
              <a:noFill/>
              <a:prstDash val="solid"/>
              <a:miter/>
            </a:ln>
          </p:spPr>
        </p:sp>
        <p:sp>
          <p:nvSpPr>
            <p:cNvPr name="TextBox 33" id="33"/>
            <p:cNvSpPr txBox="true"/>
            <p:nvPr/>
          </p:nvSpPr>
          <p:spPr>
            <a:xfrm>
              <a:off x="0" y="-9525"/>
              <a:ext cx="1530288" cy="480798"/>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Rewards &amp; Challenges</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Syst</a:t>
              </a:r>
              <a:r>
                <a:rPr lang="en-US" sz="1232">
                  <a:solidFill>
                    <a:srgbClr val="000000"/>
                  </a:solidFill>
                  <a:latin typeface="Yeseva One"/>
                  <a:ea typeface="Yeseva One"/>
                  <a:cs typeface="Yeseva One"/>
                  <a:sym typeface="Yeseva One"/>
                </a:rPr>
                <a:t>em Response:</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Earn rewa</a:t>
              </a:r>
              <a:r>
                <a:rPr lang="en-US" sz="1232">
                  <a:solidFill>
                    <a:srgbClr val="000000"/>
                  </a:solidFill>
                  <a:latin typeface="Yeseva One"/>
                  <a:ea typeface="Yeseva One"/>
                  <a:cs typeface="Yeseva One"/>
                  <a:sym typeface="Yeseva One"/>
                </a:rPr>
                <a:t>rd points.</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Unloc</a:t>
              </a:r>
              <a:r>
                <a:rPr lang="en-US" sz="1232">
                  <a:solidFill>
                    <a:srgbClr val="000000"/>
                  </a:solidFill>
                  <a:latin typeface="Yeseva One"/>
                  <a:ea typeface="Yeseva One"/>
                  <a:cs typeface="Yeseva One"/>
                  <a:sym typeface="Yeseva One"/>
                </a:rPr>
                <a:t>k saving/investing challenges.</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Sho</a:t>
              </a:r>
              <a:r>
                <a:rPr lang="en-US" sz="1232">
                  <a:solidFill>
                    <a:srgbClr val="000000"/>
                  </a:solidFill>
                  <a:latin typeface="Yeseva One"/>
                  <a:ea typeface="Yeseva One"/>
                  <a:cs typeface="Yeseva One"/>
                  <a:sym typeface="Yeseva One"/>
                </a:rPr>
                <a:t>w personalised advisor tips.</a:t>
              </a:r>
            </a:p>
            <a:p>
              <a:pPr algn="ctr" marL="0" indent="0" lvl="0">
                <a:lnSpc>
                  <a:spcPts val="1479"/>
                </a:lnSpc>
                <a:spcBef>
                  <a:spcPct val="0"/>
                </a:spcBef>
              </a:pPr>
            </a:p>
          </p:txBody>
        </p:sp>
      </p:grpSp>
      <p:grpSp>
        <p:nvGrpSpPr>
          <p:cNvPr name="Group 34" id="34"/>
          <p:cNvGrpSpPr/>
          <p:nvPr/>
        </p:nvGrpSpPr>
        <p:grpSpPr>
          <a:xfrm rot="0">
            <a:off x="5821774" y="4560791"/>
            <a:ext cx="822332" cy="822332"/>
            <a:chOff x="0" y="0"/>
            <a:chExt cx="1096443" cy="1096443"/>
          </a:xfrm>
        </p:grpSpPr>
        <p:grpSp>
          <p:nvGrpSpPr>
            <p:cNvPr name="Group 35" id="35"/>
            <p:cNvGrpSpPr/>
            <p:nvPr/>
          </p:nvGrpSpPr>
          <p:grpSpPr>
            <a:xfrm rot="0">
              <a:off x="0" y="0"/>
              <a:ext cx="1096443" cy="1096443"/>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569"/>
              </a:solidFill>
            </p:spPr>
          </p:sp>
          <p:sp>
            <p:nvSpPr>
              <p:cNvPr name="TextBox 37" id="37"/>
              <p:cNvSpPr txBox="true"/>
              <p:nvPr/>
            </p:nvSpPr>
            <p:spPr>
              <a:xfrm>
                <a:off x="76200" y="57150"/>
                <a:ext cx="660400" cy="679450"/>
              </a:xfrm>
              <a:prstGeom prst="rect">
                <a:avLst/>
              </a:prstGeom>
            </p:spPr>
            <p:txBody>
              <a:bodyPr anchor="ctr" rtlCol="false" tIns="50800" lIns="50800" bIns="50800" rIns="50800"/>
              <a:lstStyle/>
              <a:p>
                <a:pPr algn="ctr">
                  <a:lnSpc>
                    <a:spcPts val="805"/>
                  </a:lnSpc>
                </a:pPr>
              </a:p>
            </p:txBody>
          </p:sp>
        </p:grpSp>
        <p:sp>
          <p:nvSpPr>
            <p:cNvPr name="Freeform 38" id="38"/>
            <p:cNvSpPr/>
            <p:nvPr/>
          </p:nvSpPr>
          <p:spPr>
            <a:xfrm flipH="false" flipV="false" rot="0">
              <a:off x="374722" y="128464"/>
              <a:ext cx="346999" cy="839514"/>
            </a:xfrm>
            <a:custGeom>
              <a:avLst/>
              <a:gdLst/>
              <a:ahLst/>
              <a:cxnLst/>
              <a:rect r="r" b="b" t="t" l="l"/>
              <a:pathLst>
                <a:path h="839514" w="346999">
                  <a:moveTo>
                    <a:pt x="0" y="0"/>
                  </a:moveTo>
                  <a:lnTo>
                    <a:pt x="346999" y="0"/>
                  </a:lnTo>
                  <a:lnTo>
                    <a:pt x="346999" y="839515"/>
                  </a:lnTo>
                  <a:lnTo>
                    <a:pt x="0" y="8395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sp>
        <p:nvSpPr>
          <p:cNvPr name="AutoShape 39" id="39"/>
          <p:cNvSpPr/>
          <p:nvPr/>
        </p:nvSpPr>
        <p:spPr>
          <a:xfrm>
            <a:off x="6659505" y="4979606"/>
            <a:ext cx="1706988" cy="3122411"/>
          </a:xfrm>
          <a:prstGeom prst="line">
            <a:avLst/>
          </a:prstGeom>
          <a:ln cap="flat" w="9525">
            <a:solidFill>
              <a:srgbClr val="000000"/>
            </a:solidFill>
            <a:prstDash val="solid"/>
            <a:headEnd type="none" len="sm" w="sm"/>
            <a:tailEnd type="none" len="sm" w="sm"/>
          </a:ln>
        </p:spPr>
      </p:sp>
      <p:sp>
        <p:nvSpPr>
          <p:cNvPr name="TextBox 40" id="40"/>
          <p:cNvSpPr txBox="true"/>
          <p:nvPr/>
        </p:nvSpPr>
        <p:spPr>
          <a:xfrm rot="0">
            <a:off x="5351938" y="5493193"/>
            <a:ext cx="1762004" cy="233016"/>
          </a:xfrm>
          <a:prstGeom prst="rect">
            <a:avLst/>
          </a:prstGeom>
        </p:spPr>
        <p:txBody>
          <a:bodyPr anchor="t" rtlCol="false" tIns="0" lIns="0" bIns="0" rIns="0">
            <a:spAutoFit/>
          </a:bodyPr>
          <a:lstStyle/>
          <a:p>
            <a:pPr algn="ctr">
              <a:lnSpc>
                <a:spcPts val="1969"/>
              </a:lnSpc>
              <a:spcBef>
                <a:spcPct val="0"/>
              </a:spcBef>
            </a:pPr>
            <a:r>
              <a:rPr lang="en-US" sz="1406">
                <a:solidFill>
                  <a:srgbClr val="000000"/>
                </a:solidFill>
                <a:latin typeface="Open Sauce"/>
                <a:ea typeface="Open Sauce"/>
                <a:cs typeface="Open Sauce"/>
                <a:sym typeface="Open Sauce"/>
              </a:rPr>
              <a:t>User</a:t>
            </a:r>
          </a:p>
        </p:txBody>
      </p:sp>
      <p:sp>
        <p:nvSpPr>
          <p:cNvPr name="AutoShape 41" id="41"/>
          <p:cNvSpPr/>
          <p:nvPr/>
        </p:nvSpPr>
        <p:spPr>
          <a:xfrm flipV="true">
            <a:off x="6644107" y="1924663"/>
            <a:ext cx="2564260" cy="3047294"/>
          </a:xfrm>
          <a:prstGeom prst="line">
            <a:avLst/>
          </a:prstGeom>
          <a:ln cap="flat" w="9525">
            <a:solidFill>
              <a:srgbClr val="000000"/>
            </a:solidFill>
            <a:prstDash val="solid"/>
            <a:headEnd type="none" len="sm" w="sm"/>
            <a:tailEnd type="none" len="sm" w="sm"/>
          </a:ln>
        </p:spPr>
      </p:sp>
      <p:grpSp>
        <p:nvGrpSpPr>
          <p:cNvPr name="Group 42" id="42"/>
          <p:cNvGrpSpPr/>
          <p:nvPr/>
        </p:nvGrpSpPr>
        <p:grpSpPr>
          <a:xfrm rot="0">
            <a:off x="8328378" y="5901533"/>
            <a:ext cx="3825333" cy="1540015"/>
            <a:chOff x="0" y="0"/>
            <a:chExt cx="1563115" cy="629284"/>
          </a:xfrm>
        </p:grpSpPr>
        <p:sp>
          <p:nvSpPr>
            <p:cNvPr name="Freeform 43" id="43"/>
            <p:cNvSpPr/>
            <p:nvPr/>
          </p:nvSpPr>
          <p:spPr>
            <a:xfrm flipH="false" flipV="false" rot="0">
              <a:off x="0" y="0"/>
              <a:ext cx="1563115" cy="629284"/>
            </a:xfrm>
            <a:custGeom>
              <a:avLst/>
              <a:gdLst/>
              <a:ahLst/>
              <a:cxnLst/>
              <a:rect r="r" b="b" t="t" l="l"/>
              <a:pathLst>
                <a:path h="629284" w="1563115">
                  <a:moveTo>
                    <a:pt x="66787" y="0"/>
                  </a:moveTo>
                  <a:lnTo>
                    <a:pt x="1496327" y="0"/>
                  </a:lnTo>
                  <a:cubicBezTo>
                    <a:pt x="1514041" y="0"/>
                    <a:pt x="1531028" y="7036"/>
                    <a:pt x="1543553" y="19562"/>
                  </a:cubicBezTo>
                  <a:cubicBezTo>
                    <a:pt x="1556078" y="32087"/>
                    <a:pt x="1563115" y="49074"/>
                    <a:pt x="1563115" y="66787"/>
                  </a:cubicBezTo>
                  <a:lnTo>
                    <a:pt x="1563115" y="562496"/>
                  </a:lnTo>
                  <a:cubicBezTo>
                    <a:pt x="1563115" y="580209"/>
                    <a:pt x="1556078" y="597197"/>
                    <a:pt x="1543553" y="609722"/>
                  </a:cubicBezTo>
                  <a:cubicBezTo>
                    <a:pt x="1531028" y="622247"/>
                    <a:pt x="1514041" y="629284"/>
                    <a:pt x="1496327" y="629284"/>
                  </a:cubicBezTo>
                  <a:lnTo>
                    <a:pt x="66787" y="629284"/>
                  </a:lnTo>
                  <a:cubicBezTo>
                    <a:pt x="29902" y="629284"/>
                    <a:pt x="0" y="599382"/>
                    <a:pt x="0" y="562496"/>
                  </a:cubicBezTo>
                  <a:lnTo>
                    <a:pt x="0" y="66787"/>
                  </a:lnTo>
                  <a:cubicBezTo>
                    <a:pt x="0" y="49074"/>
                    <a:pt x="7036" y="32087"/>
                    <a:pt x="19562" y="19562"/>
                  </a:cubicBezTo>
                  <a:cubicBezTo>
                    <a:pt x="32087" y="7036"/>
                    <a:pt x="49074" y="0"/>
                    <a:pt x="66787" y="0"/>
                  </a:cubicBezTo>
                  <a:close/>
                </a:path>
              </a:pathLst>
            </a:custGeom>
            <a:solidFill>
              <a:srgbClr val="AAD886"/>
            </a:solidFill>
            <a:ln cap="rnd">
              <a:noFill/>
              <a:prstDash val="solid"/>
              <a:round/>
            </a:ln>
          </p:spPr>
        </p:sp>
        <p:sp>
          <p:nvSpPr>
            <p:cNvPr name="TextBox 44" id="44"/>
            <p:cNvSpPr txBox="true"/>
            <p:nvPr/>
          </p:nvSpPr>
          <p:spPr>
            <a:xfrm>
              <a:off x="0" y="-9525"/>
              <a:ext cx="1563115" cy="638809"/>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Set Budget Goals</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Act</a:t>
              </a:r>
              <a:r>
                <a:rPr lang="en-US" sz="1232">
                  <a:solidFill>
                    <a:srgbClr val="000000"/>
                  </a:solidFill>
                  <a:latin typeface="Yeseva One"/>
                  <a:ea typeface="Yeseva One"/>
                  <a:cs typeface="Yeseva One"/>
                  <a:sym typeface="Yeseva One"/>
                </a:rPr>
                <a:t>ion: Enter custom budget amount</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System Response:</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Track expenses against goal.</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Show progress bar.</a:t>
              </a:r>
            </a:p>
            <a:p>
              <a:pPr algn="l" marL="532309" indent="-177436" lvl="2">
                <a:lnSpc>
                  <a:spcPts val="1479"/>
                </a:lnSpc>
                <a:spcBef>
                  <a:spcPct val="0"/>
                </a:spcBef>
                <a:buFont typeface="Arial"/>
                <a:buChar char="⚬"/>
              </a:pPr>
              <a:r>
                <a:rPr lang="en-US" sz="1232">
                  <a:solidFill>
                    <a:srgbClr val="000000"/>
                  </a:solidFill>
                  <a:latin typeface="Yeseva One"/>
                  <a:ea typeface="Yeseva One"/>
                  <a:cs typeface="Yeseva One"/>
                  <a:sym typeface="Yeseva One"/>
                </a:rPr>
                <a:t>If goal met → award points that helps you level up.</a:t>
              </a:r>
            </a:p>
            <a:p>
              <a:pPr algn="ctr" marL="0" indent="0" lvl="0">
                <a:lnSpc>
                  <a:spcPts val="1479"/>
                </a:lnSpc>
                <a:spcBef>
                  <a:spcPct val="0"/>
                </a:spcBef>
              </a:pPr>
            </a:p>
          </p:txBody>
        </p:sp>
      </p:grpSp>
      <p:grpSp>
        <p:nvGrpSpPr>
          <p:cNvPr name="Group 45" id="45"/>
          <p:cNvGrpSpPr/>
          <p:nvPr/>
        </p:nvGrpSpPr>
        <p:grpSpPr>
          <a:xfrm rot="0">
            <a:off x="8366493" y="4418668"/>
            <a:ext cx="3825333" cy="1359040"/>
            <a:chOff x="0" y="0"/>
            <a:chExt cx="1530288" cy="543671"/>
          </a:xfrm>
        </p:grpSpPr>
        <p:sp>
          <p:nvSpPr>
            <p:cNvPr name="Freeform 46" id="46"/>
            <p:cNvSpPr/>
            <p:nvPr/>
          </p:nvSpPr>
          <p:spPr>
            <a:xfrm flipH="false" flipV="false" rot="0">
              <a:off x="0" y="0"/>
              <a:ext cx="1530288" cy="543671"/>
            </a:xfrm>
            <a:custGeom>
              <a:avLst/>
              <a:gdLst/>
              <a:ahLst/>
              <a:cxnLst/>
              <a:rect r="r" b="b" t="t" l="l"/>
              <a:pathLst>
                <a:path h="543671" w="1530288">
                  <a:moveTo>
                    <a:pt x="1327088" y="0"/>
                  </a:moveTo>
                  <a:cubicBezTo>
                    <a:pt x="1439312" y="0"/>
                    <a:pt x="1530288" y="121705"/>
                    <a:pt x="1530288" y="271835"/>
                  </a:cubicBezTo>
                  <a:cubicBezTo>
                    <a:pt x="1530288" y="421966"/>
                    <a:pt x="1439312" y="543671"/>
                    <a:pt x="1327088" y="543671"/>
                  </a:cubicBezTo>
                  <a:lnTo>
                    <a:pt x="203200" y="543671"/>
                  </a:lnTo>
                  <a:cubicBezTo>
                    <a:pt x="90976" y="543671"/>
                    <a:pt x="0" y="421966"/>
                    <a:pt x="0" y="271835"/>
                  </a:cubicBezTo>
                  <a:cubicBezTo>
                    <a:pt x="0" y="121705"/>
                    <a:pt x="90976" y="0"/>
                    <a:pt x="203200" y="0"/>
                  </a:cubicBezTo>
                  <a:close/>
                </a:path>
              </a:pathLst>
            </a:custGeom>
            <a:solidFill>
              <a:srgbClr val="FF9A9A"/>
            </a:solidFill>
            <a:ln cap="sq">
              <a:noFill/>
              <a:prstDash val="solid"/>
              <a:miter/>
            </a:ln>
          </p:spPr>
        </p:sp>
        <p:sp>
          <p:nvSpPr>
            <p:cNvPr name="TextBox 47" id="47"/>
            <p:cNvSpPr txBox="true"/>
            <p:nvPr/>
          </p:nvSpPr>
          <p:spPr>
            <a:xfrm>
              <a:off x="0" y="-9525"/>
              <a:ext cx="1530288" cy="553196"/>
            </a:xfrm>
            <a:prstGeom prst="rect">
              <a:avLst/>
            </a:prstGeom>
          </p:spPr>
          <p:txBody>
            <a:bodyPr anchor="ctr" rtlCol="false" tIns="20875" lIns="20875" bIns="20875" rIns="20875"/>
            <a:lstStyle/>
            <a:p>
              <a:pPr algn="ctr">
                <a:lnSpc>
                  <a:spcPts val="1479"/>
                </a:lnSpc>
              </a:pPr>
              <a:r>
                <a:rPr lang="en-US" sz="1232">
                  <a:solidFill>
                    <a:srgbClr val="000000"/>
                  </a:solidFill>
                  <a:latin typeface="Yeseva One"/>
                  <a:ea typeface="Yeseva One"/>
                  <a:cs typeface="Yeseva One"/>
                  <a:sym typeface="Yeseva One"/>
                </a:rPr>
                <a:t>Compare Histor</a:t>
              </a:r>
              <a:r>
                <a:rPr lang="en-US" sz="1232">
                  <a:solidFill>
                    <a:srgbClr val="000000"/>
                  </a:solidFill>
                  <a:latin typeface="Yeseva One"/>
                  <a:ea typeface="Yeseva One"/>
                  <a:cs typeface="Yeseva One"/>
                  <a:sym typeface="Yeseva One"/>
                </a:rPr>
                <a:t>ies</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Action: Select CSV of two months </a:t>
              </a:r>
            </a:p>
            <a:p>
              <a:pPr algn="l" marL="266155" indent="-133077" lvl="1">
                <a:lnSpc>
                  <a:spcPts val="1479"/>
                </a:lnSpc>
                <a:buFont typeface="Arial"/>
                <a:buChar char="•"/>
              </a:pPr>
              <a:r>
                <a:rPr lang="en-US" sz="1232">
                  <a:solidFill>
                    <a:srgbClr val="000000"/>
                  </a:solidFill>
                  <a:latin typeface="Yeseva One"/>
                  <a:ea typeface="Yeseva One"/>
                  <a:cs typeface="Yeseva One"/>
                  <a:sym typeface="Yeseva One"/>
                </a:rPr>
                <a:t>System Response:</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Generate pie charts per category.</a:t>
              </a:r>
            </a:p>
            <a:p>
              <a:pPr algn="l" marL="532309" indent="-177436" lvl="2">
                <a:lnSpc>
                  <a:spcPts val="1479"/>
                </a:lnSpc>
                <a:buFont typeface="Arial"/>
                <a:buChar char="⚬"/>
              </a:pPr>
              <a:r>
                <a:rPr lang="en-US" sz="1232">
                  <a:solidFill>
                    <a:srgbClr val="000000"/>
                  </a:solidFill>
                  <a:latin typeface="Yeseva One"/>
                  <a:ea typeface="Yeseva One"/>
                  <a:cs typeface="Yeseva One"/>
                  <a:sym typeface="Yeseva One"/>
                </a:rPr>
                <a:t>Show a comparison table (spending differences).</a:t>
              </a:r>
            </a:p>
            <a:p>
              <a:pPr algn="ctr" marL="0" indent="0" lvl="0">
                <a:lnSpc>
                  <a:spcPts val="1479"/>
                </a:lnSpc>
                <a:spcBef>
                  <a:spcPct val="0"/>
                </a:spcBef>
              </a:pPr>
            </a:p>
          </p:txBody>
        </p:sp>
      </p:grpSp>
      <p:sp>
        <p:nvSpPr>
          <p:cNvPr name="AutoShape 48" id="48"/>
          <p:cNvSpPr/>
          <p:nvPr/>
        </p:nvSpPr>
        <p:spPr>
          <a:xfrm>
            <a:off x="6659505" y="4936894"/>
            <a:ext cx="1706988" cy="161294"/>
          </a:xfrm>
          <a:prstGeom prst="line">
            <a:avLst/>
          </a:prstGeom>
          <a:ln cap="flat" w="9525">
            <a:solidFill>
              <a:srgbClr val="000000"/>
            </a:solidFill>
            <a:prstDash val="solid"/>
            <a:headEnd type="none" len="sm" w="sm"/>
            <a:tailEnd type="none" len="sm" w="sm"/>
          </a:ln>
        </p:spPr>
      </p:sp>
      <p:sp>
        <p:nvSpPr>
          <p:cNvPr name="AutoShape 49" id="49"/>
          <p:cNvSpPr/>
          <p:nvPr/>
        </p:nvSpPr>
        <p:spPr>
          <a:xfrm>
            <a:off x="6697166" y="4805284"/>
            <a:ext cx="1631212" cy="1866256"/>
          </a:xfrm>
          <a:prstGeom prst="line">
            <a:avLst/>
          </a:prstGeom>
          <a:ln cap="flat" w="9525">
            <a:solidFill>
              <a:srgbClr val="000000"/>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1328701" y="2940624"/>
            <a:ext cx="5890773" cy="0"/>
          </a:xfrm>
          <a:prstGeom prst="line">
            <a:avLst/>
          </a:prstGeom>
          <a:ln cap="flat" w="9525">
            <a:solidFill>
              <a:srgbClr val="000000"/>
            </a:solidFill>
            <a:prstDash val="solid"/>
            <a:headEnd type="none" len="sm" w="sm"/>
            <a:tailEnd type="none" len="sm" w="sm"/>
          </a:ln>
        </p:spPr>
      </p:sp>
      <p:sp>
        <p:nvSpPr>
          <p:cNvPr name="Freeform 3" id="3"/>
          <p:cNvSpPr/>
          <p:nvPr/>
        </p:nvSpPr>
        <p:spPr>
          <a:xfrm flipH="false" flipV="false" rot="0">
            <a:off x="-526366" y="-495264"/>
            <a:ext cx="3779216" cy="3703632"/>
          </a:xfrm>
          <a:custGeom>
            <a:avLst/>
            <a:gdLst/>
            <a:ahLst/>
            <a:cxnLst/>
            <a:rect r="r" b="b" t="t" l="l"/>
            <a:pathLst>
              <a:path h="3703632" w="3779216">
                <a:moveTo>
                  <a:pt x="0" y="0"/>
                </a:moveTo>
                <a:lnTo>
                  <a:pt x="3779217" y="0"/>
                </a:lnTo>
                <a:lnTo>
                  <a:pt x="3779217" y="3703632"/>
                </a:lnTo>
                <a:lnTo>
                  <a:pt x="0" y="3703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312416" y="2653496"/>
            <a:ext cx="5918580" cy="2627394"/>
            <a:chOff x="0" y="0"/>
            <a:chExt cx="1558803" cy="691988"/>
          </a:xfrm>
        </p:grpSpPr>
        <p:sp>
          <p:nvSpPr>
            <p:cNvPr name="Freeform 5" id="5"/>
            <p:cNvSpPr/>
            <p:nvPr/>
          </p:nvSpPr>
          <p:spPr>
            <a:xfrm flipH="false" flipV="false" rot="0">
              <a:off x="0" y="0"/>
              <a:ext cx="1558803" cy="691988"/>
            </a:xfrm>
            <a:custGeom>
              <a:avLst/>
              <a:gdLst/>
              <a:ahLst/>
              <a:cxnLst/>
              <a:rect r="r" b="b" t="t" l="l"/>
              <a:pathLst>
                <a:path h="691988" w="1558803">
                  <a:moveTo>
                    <a:pt x="0" y="0"/>
                  </a:moveTo>
                  <a:lnTo>
                    <a:pt x="1558803" y="0"/>
                  </a:lnTo>
                  <a:lnTo>
                    <a:pt x="1558803" y="691988"/>
                  </a:lnTo>
                  <a:lnTo>
                    <a:pt x="0" y="691988"/>
                  </a:lnTo>
                  <a:close/>
                </a:path>
              </a:pathLst>
            </a:custGeom>
            <a:solidFill>
              <a:srgbClr val="ECE0DA"/>
            </a:solidFill>
          </p:spPr>
        </p:sp>
        <p:sp>
          <p:nvSpPr>
            <p:cNvPr name="TextBox 6" id="6"/>
            <p:cNvSpPr txBox="true"/>
            <p:nvPr/>
          </p:nvSpPr>
          <p:spPr>
            <a:xfrm>
              <a:off x="0" y="-9525"/>
              <a:ext cx="1558803" cy="701513"/>
            </a:xfrm>
            <a:prstGeom prst="rect">
              <a:avLst/>
            </a:prstGeom>
          </p:spPr>
          <p:txBody>
            <a:bodyPr anchor="ctr" rtlCol="false" tIns="50800" lIns="50800" bIns="50800" rIns="50800"/>
            <a:lstStyle/>
            <a:p>
              <a:pPr algn="ctr">
                <a:lnSpc>
                  <a:spcPts val="2869"/>
                </a:lnSpc>
              </a:pPr>
            </a:p>
          </p:txBody>
        </p:sp>
      </p:grpSp>
      <p:sp>
        <p:nvSpPr>
          <p:cNvPr name="Freeform 7" id="7"/>
          <p:cNvSpPr/>
          <p:nvPr/>
        </p:nvSpPr>
        <p:spPr>
          <a:xfrm flipH="false" flipV="false" rot="-2250761">
            <a:off x="13851888" y="6410914"/>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4"/>
            <a:stretch>
              <a:fillRect l="0" t="0" r="0" b="0"/>
            </a:stretch>
          </a:blipFill>
        </p:spPr>
      </p:sp>
      <p:sp>
        <p:nvSpPr>
          <p:cNvPr name="Freeform 8" id="8"/>
          <p:cNvSpPr/>
          <p:nvPr/>
        </p:nvSpPr>
        <p:spPr>
          <a:xfrm flipH="false" flipV="false" rot="0">
            <a:off x="15783365" y="9242448"/>
            <a:ext cx="2131738" cy="2089103"/>
          </a:xfrm>
          <a:custGeom>
            <a:avLst/>
            <a:gdLst/>
            <a:ahLst/>
            <a:cxnLst/>
            <a:rect r="r" b="b" t="t" l="l"/>
            <a:pathLst>
              <a:path h="2089103" w="2131738">
                <a:moveTo>
                  <a:pt x="0" y="0"/>
                </a:moveTo>
                <a:lnTo>
                  <a:pt x="2131738" y="0"/>
                </a:lnTo>
                <a:lnTo>
                  <a:pt x="2131738" y="2089104"/>
                </a:lnTo>
                <a:lnTo>
                  <a:pt x="0" y="20891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7511806" y="277600"/>
            <a:ext cx="6637000" cy="895755"/>
          </a:xfrm>
          <a:custGeom>
            <a:avLst/>
            <a:gdLst/>
            <a:ahLst/>
            <a:cxnLst/>
            <a:rect r="r" b="b" t="t" l="l"/>
            <a:pathLst>
              <a:path h="895755" w="6637000">
                <a:moveTo>
                  <a:pt x="0" y="0"/>
                </a:moveTo>
                <a:lnTo>
                  <a:pt x="6637000" y="0"/>
                </a:lnTo>
                <a:lnTo>
                  <a:pt x="6637000" y="895754"/>
                </a:lnTo>
                <a:lnTo>
                  <a:pt x="0" y="895754"/>
                </a:lnTo>
                <a:lnTo>
                  <a:pt x="0" y="0"/>
                </a:lnTo>
                <a:close/>
              </a:path>
            </a:pathLst>
          </a:custGeom>
          <a:blipFill>
            <a:blip r:embed="rId5"/>
            <a:stretch>
              <a:fillRect l="0" t="-98187" r="0" b="-98187"/>
            </a:stretch>
          </a:blipFill>
        </p:spPr>
      </p:sp>
      <p:sp>
        <p:nvSpPr>
          <p:cNvPr name="TextBox 10" id="10"/>
          <p:cNvSpPr txBox="true"/>
          <p:nvPr/>
        </p:nvSpPr>
        <p:spPr>
          <a:xfrm rot="0">
            <a:off x="2790871" y="5833623"/>
            <a:ext cx="2956909" cy="383457"/>
          </a:xfrm>
          <a:prstGeom prst="rect">
            <a:avLst/>
          </a:prstGeom>
        </p:spPr>
        <p:txBody>
          <a:bodyPr anchor="t" rtlCol="false" tIns="0" lIns="0" bIns="0" rIns="0">
            <a:spAutoFit/>
          </a:bodyPr>
          <a:lstStyle/>
          <a:p>
            <a:pPr algn="l">
              <a:lnSpc>
                <a:spcPts val="3014"/>
              </a:lnSpc>
              <a:spcBef>
                <a:spcPct val="0"/>
              </a:spcBef>
            </a:pPr>
            <a:r>
              <a:rPr lang="en-US" sz="2153">
                <a:solidFill>
                  <a:srgbClr val="000000"/>
                </a:solidFill>
                <a:latin typeface="Questrial"/>
                <a:ea typeface="Questrial"/>
                <a:cs typeface="Questrial"/>
                <a:sym typeface="Questrial"/>
              </a:rPr>
              <a:t>From Sapling to Forest</a:t>
            </a:r>
          </a:p>
        </p:txBody>
      </p:sp>
      <p:sp>
        <p:nvSpPr>
          <p:cNvPr name="TextBox 11" id="11"/>
          <p:cNvSpPr txBox="true"/>
          <p:nvPr/>
        </p:nvSpPr>
        <p:spPr>
          <a:xfrm rot="0">
            <a:off x="1310035" y="3017868"/>
            <a:ext cx="5918580"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RoadMap</a:t>
            </a:r>
          </a:p>
        </p:txBody>
      </p:sp>
      <p:sp>
        <p:nvSpPr>
          <p:cNvPr name="TextBox 12" id="12"/>
          <p:cNvSpPr txBox="true"/>
          <p:nvPr/>
        </p:nvSpPr>
        <p:spPr>
          <a:xfrm rot="0">
            <a:off x="7744863" y="278998"/>
            <a:ext cx="5918580" cy="730803"/>
          </a:xfrm>
          <a:prstGeom prst="rect">
            <a:avLst/>
          </a:prstGeom>
        </p:spPr>
        <p:txBody>
          <a:bodyPr anchor="t" rtlCol="false" tIns="0" lIns="0" bIns="0" rIns="0">
            <a:spAutoFit/>
          </a:bodyPr>
          <a:lstStyle/>
          <a:p>
            <a:pPr algn="l">
              <a:lnSpc>
                <a:spcPts val="5394"/>
              </a:lnSpc>
              <a:spcBef>
                <a:spcPct val="0"/>
              </a:spcBef>
            </a:pPr>
            <a:r>
              <a:rPr lang="en-US" sz="3853">
                <a:solidFill>
                  <a:srgbClr val="000000"/>
                </a:solidFill>
                <a:latin typeface="Chunk Five"/>
                <a:ea typeface="Chunk Five"/>
                <a:cs typeface="Chunk Five"/>
                <a:sym typeface="Chunk Five"/>
              </a:rPr>
              <a:t>Phase 1: The Sapling</a:t>
            </a:r>
          </a:p>
        </p:txBody>
      </p:sp>
      <p:sp>
        <p:nvSpPr>
          <p:cNvPr name="TextBox 13" id="13"/>
          <p:cNvSpPr txBox="true"/>
          <p:nvPr/>
        </p:nvSpPr>
        <p:spPr>
          <a:xfrm rot="0">
            <a:off x="7744863" y="838351"/>
            <a:ext cx="8220148" cy="2168611"/>
          </a:xfrm>
          <a:prstGeom prst="rect">
            <a:avLst/>
          </a:prstGeom>
        </p:spPr>
        <p:txBody>
          <a:bodyPr anchor="t" rtlCol="false" tIns="0" lIns="0" bIns="0" rIns="0">
            <a:spAutoFit/>
          </a:bodyPr>
          <a:lstStyle/>
          <a:p>
            <a:pPr algn="l">
              <a:lnSpc>
                <a:spcPts val="2455"/>
              </a:lnSpc>
            </a:pPr>
            <a:r>
              <a:rPr lang="en-US" sz="1753">
                <a:solidFill>
                  <a:srgbClr val="000000"/>
                </a:solidFill>
                <a:latin typeface="Questrial"/>
                <a:ea typeface="Questrial"/>
                <a:cs typeface="Questrial"/>
                <a:sym typeface="Questrial"/>
              </a:rPr>
              <a:t>NOW:  </a:t>
            </a:r>
          </a:p>
          <a:p>
            <a:pPr algn="l">
              <a:lnSpc>
                <a:spcPts val="2455"/>
              </a:lnSpc>
              <a:spcBef>
                <a:spcPct val="0"/>
              </a:spcBef>
            </a:pPr>
            <a:r>
              <a:rPr lang="en-US" sz="1753">
                <a:solidFill>
                  <a:srgbClr val="000000"/>
                </a:solidFill>
                <a:latin typeface="Questrial"/>
                <a:ea typeface="Questrial"/>
                <a:cs typeface="Questrial"/>
                <a:sym typeface="Questrial"/>
              </a:rPr>
              <a:t>Our cur</a:t>
            </a:r>
            <a:r>
              <a:rPr lang="en-US" sz="1753">
                <a:solidFill>
                  <a:srgbClr val="000000"/>
                </a:solidFill>
                <a:latin typeface="Questrial"/>
                <a:ea typeface="Questrial"/>
                <a:cs typeface="Questrial"/>
                <a:sym typeface="Questrial"/>
              </a:rPr>
              <a:t>rent focus is on building a robust and engaging Minimum Viable Product (MVP). This foundation features the core gamification loop: a dynamic tree that visually grows or decays based on user spending against their personalized budgets. This phase delivers the immediate, visual feedback that transforms abstract numbers into a tangible, emotional experience, proving our core value proposition</a:t>
            </a:r>
          </a:p>
        </p:txBody>
      </p:sp>
      <p:sp>
        <p:nvSpPr>
          <p:cNvPr name="Freeform 14" id="14"/>
          <p:cNvSpPr/>
          <p:nvPr/>
        </p:nvSpPr>
        <p:spPr>
          <a:xfrm flipH="false" flipV="false" rot="0">
            <a:off x="7502281" y="3511075"/>
            <a:ext cx="5582515" cy="895755"/>
          </a:xfrm>
          <a:custGeom>
            <a:avLst/>
            <a:gdLst/>
            <a:ahLst/>
            <a:cxnLst/>
            <a:rect r="r" b="b" t="t" l="l"/>
            <a:pathLst>
              <a:path h="895755" w="5582515">
                <a:moveTo>
                  <a:pt x="0" y="0"/>
                </a:moveTo>
                <a:lnTo>
                  <a:pt x="5582514" y="0"/>
                </a:lnTo>
                <a:lnTo>
                  <a:pt x="5582514" y="895755"/>
                </a:lnTo>
                <a:lnTo>
                  <a:pt x="0" y="895755"/>
                </a:lnTo>
                <a:lnTo>
                  <a:pt x="0" y="0"/>
                </a:lnTo>
                <a:close/>
              </a:path>
            </a:pathLst>
          </a:custGeom>
          <a:blipFill>
            <a:blip r:embed="rId5"/>
            <a:stretch>
              <a:fillRect l="0" t="-74643" r="0" b="-74643"/>
            </a:stretch>
          </a:blipFill>
        </p:spPr>
      </p:sp>
      <p:sp>
        <p:nvSpPr>
          <p:cNvPr name="TextBox 15" id="15"/>
          <p:cNvSpPr txBox="true"/>
          <p:nvPr/>
        </p:nvSpPr>
        <p:spPr>
          <a:xfrm rot="0">
            <a:off x="7735338" y="3512474"/>
            <a:ext cx="5918580" cy="730803"/>
          </a:xfrm>
          <a:prstGeom prst="rect">
            <a:avLst/>
          </a:prstGeom>
        </p:spPr>
        <p:txBody>
          <a:bodyPr anchor="t" rtlCol="false" tIns="0" lIns="0" bIns="0" rIns="0">
            <a:spAutoFit/>
          </a:bodyPr>
          <a:lstStyle/>
          <a:p>
            <a:pPr algn="l">
              <a:lnSpc>
                <a:spcPts val="5394"/>
              </a:lnSpc>
              <a:spcBef>
                <a:spcPct val="0"/>
              </a:spcBef>
            </a:pPr>
            <a:r>
              <a:rPr lang="en-US" sz="3853">
                <a:solidFill>
                  <a:srgbClr val="000000"/>
                </a:solidFill>
                <a:latin typeface="Chunk Five"/>
                <a:ea typeface="Chunk Five"/>
                <a:cs typeface="Chunk Five"/>
                <a:sym typeface="Chunk Five"/>
              </a:rPr>
              <a:t>Phase 2: The Trunk</a:t>
            </a:r>
          </a:p>
        </p:txBody>
      </p:sp>
      <p:sp>
        <p:nvSpPr>
          <p:cNvPr name="TextBox 16" id="16"/>
          <p:cNvSpPr txBox="true"/>
          <p:nvPr/>
        </p:nvSpPr>
        <p:spPr>
          <a:xfrm rot="0">
            <a:off x="7735338" y="4090259"/>
            <a:ext cx="9040304" cy="2168611"/>
          </a:xfrm>
          <a:prstGeom prst="rect">
            <a:avLst/>
          </a:prstGeom>
        </p:spPr>
        <p:txBody>
          <a:bodyPr anchor="t" rtlCol="false" tIns="0" lIns="0" bIns="0" rIns="0">
            <a:spAutoFit/>
          </a:bodyPr>
          <a:lstStyle/>
          <a:p>
            <a:pPr algn="l">
              <a:lnSpc>
                <a:spcPts val="2455"/>
              </a:lnSpc>
            </a:pPr>
            <a:r>
              <a:rPr lang="en-US" sz="1753">
                <a:solidFill>
                  <a:srgbClr val="000000"/>
                </a:solidFill>
                <a:latin typeface="Questrial"/>
                <a:ea typeface="Questrial"/>
                <a:cs typeface="Questrial"/>
                <a:sym typeface="Questrial"/>
              </a:rPr>
              <a:t>NeXT:</a:t>
            </a:r>
          </a:p>
          <a:p>
            <a:pPr algn="l">
              <a:lnSpc>
                <a:spcPts val="2455"/>
              </a:lnSpc>
              <a:spcBef>
                <a:spcPct val="0"/>
              </a:spcBef>
            </a:pPr>
            <a:r>
              <a:rPr lang="en-US" sz="1753">
                <a:solidFill>
                  <a:srgbClr val="000000"/>
                </a:solidFill>
                <a:latin typeface="Questrial"/>
                <a:ea typeface="Questrial"/>
                <a:cs typeface="Questrial"/>
                <a:sym typeface="Questrial"/>
              </a:rPr>
              <a:t>With the co</a:t>
            </a:r>
            <a:r>
              <a:rPr lang="en-US" sz="1753">
                <a:solidFill>
                  <a:srgbClr val="000000"/>
                </a:solidFill>
                <a:latin typeface="Questrial"/>
                <a:ea typeface="Questrial"/>
                <a:cs typeface="Questrial"/>
                <a:sym typeface="Questrial"/>
              </a:rPr>
              <a:t>re habit-forming loop established, we introduce an intelligent layer. Leveraging machine learning, Verdant Finance will evolve from tracking to coaching. The system will analyze spending patterns to deliver proactive, personalized guidance. Imagine notifications like: *"Your 'Entertainment' branch is flourishing this month, but your 'Savings' sapling is under-watered. Consider automatically transferring £50 to savings to help it grow."* This phase transforms the app from a visual tracker into a true financial buddy.</a:t>
            </a:r>
          </a:p>
        </p:txBody>
      </p:sp>
      <p:sp>
        <p:nvSpPr>
          <p:cNvPr name="Freeform 17" id="17"/>
          <p:cNvSpPr/>
          <p:nvPr/>
        </p:nvSpPr>
        <p:spPr>
          <a:xfrm flipH="false" flipV="false" rot="0">
            <a:off x="7502281" y="6896951"/>
            <a:ext cx="6151638" cy="895755"/>
          </a:xfrm>
          <a:custGeom>
            <a:avLst/>
            <a:gdLst/>
            <a:ahLst/>
            <a:cxnLst/>
            <a:rect r="r" b="b" t="t" l="l"/>
            <a:pathLst>
              <a:path h="895755" w="6151638">
                <a:moveTo>
                  <a:pt x="0" y="0"/>
                </a:moveTo>
                <a:lnTo>
                  <a:pt x="6151637" y="0"/>
                </a:lnTo>
                <a:lnTo>
                  <a:pt x="6151637" y="895754"/>
                </a:lnTo>
                <a:lnTo>
                  <a:pt x="0" y="895754"/>
                </a:lnTo>
                <a:lnTo>
                  <a:pt x="0" y="0"/>
                </a:lnTo>
                <a:close/>
              </a:path>
            </a:pathLst>
          </a:custGeom>
          <a:blipFill>
            <a:blip r:embed="rId5"/>
            <a:stretch>
              <a:fillRect l="0" t="-87350" r="0" b="-87350"/>
            </a:stretch>
          </a:blipFill>
        </p:spPr>
      </p:sp>
      <p:sp>
        <p:nvSpPr>
          <p:cNvPr name="TextBox 18" id="18"/>
          <p:cNvSpPr txBox="true"/>
          <p:nvPr/>
        </p:nvSpPr>
        <p:spPr>
          <a:xfrm rot="0">
            <a:off x="7735338" y="6898349"/>
            <a:ext cx="5918580" cy="730803"/>
          </a:xfrm>
          <a:prstGeom prst="rect">
            <a:avLst/>
          </a:prstGeom>
        </p:spPr>
        <p:txBody>
          <a:bodyPr anchor="t" rtlCol="false" tIns="0" lIns="0" bIns="0" rIns="0">
            <a:spAutoFit/>
          </a:bodyPr>
          <a:lstStyle/>
          <a:p>
            <a:pPr algn="l">
              <a:lnSpc>
                <a:spcPts val="5394"/>
              </a:lnSpc>
              <a:spcBef>
                <a:spcPct val="0"/>
              </a:spcBef>
            </a:pPr>
            <a:r>
              <a:rPr lang="en-US" sz="3853">
                <a:solidFill>
                  <a:srgbClr val="000000"/>
                </a:solidFill>
                <a:latin typeface="Chunk Five"/>
                <a:ea typeface="Chunk Five"/>
                <a:cs typeface="Chunk Five"/>
                <a:sym typeface="Chunk Five"/>
              </a:rPr>
              <a:t>Phase 3: The Forest</a:t>
            </a:r>
          </a:p>
        </p:txBody>
      </p:sp>
      <p:sp>
        <p:nvSpPr>
          <p:cNvPr name="TextBox 19" id="19"/>
          <p:cNvSpPr txBox="true"/>
          <p:nvPr/>
        </p:nvSpPr>
        <p:spPr>
          <a:xfrm rot="0">
            <a:off x="7735338" y="7476752"/>
            <a:ext cx="9281379" cy="2168611"/>
          </a:xfrm>
          <a:prstGeom prst="rect">
            <a:avLst/>
          </a:prstGeom>
        </p:spPr>
        <p:txBody>
          <a:bodyPr anchor="t" rtlCol="false" tIns="0" lIns="0" bIns="0" rIns="0">
            <a:spAutoFit/>
          </a:bodyPr>
          <a:lstStyle/>
          <a:p>
            <a:pPr algn="l">
              <a:lnSpc>
                <a:spcPts val="2455"/>
              </a:lnSpc>
            </a:pPr>
            <a:r>
              <a:rPr lang="en-US" sz="1753">
                <a:solidFill>
                  <a:srgbClr val="000000"/>
                </a:solidFill>
                <a:latin typeface="Questrial"/>
                <a:ea typeface="Questrial"/>
                <a:cs typeface="Questrial"/>
                <a:sym typeface="Questrial"/>
              </a:rPr>
              <a:t>FUTURE:</a:t>
            </a:r>
          </a:p>
          <a:p>
            <a:pPr algn="l">
              <a:lnSpc>
                <a:spcPts val="2455"/>
              </a:lnSpc>
              <a:spcBef>
                <a:spcPct val="0"/>
              </a:spcBef>
            </a:pPr>
            <a:r>
              <a:rPr lang="en-US" sz="1753">
                <a:solidFill>
                  <a:srgbClr val="000000"/>
                </a:solidFill>
                <a:latin typeface="Questrial"/>
                <a:ea typeface="Questrial"/>
                <a:cs typeface="Questrial"/>
                <a:sym typeface="Questrial"/>
              </a:rPr>
              <a:t>Our lo</a:t>
            </a:r>
            <a:r>
              <a:rPr lang="en-US" sz="1753">
                <a:solidFill>
                  <a:srgbClr val="000000"/>
                </a:solidFill>
                <a:latin typeface="Questrial"/>
                <a:ea typeface="Questrial"/>
                <a:cs typeface="Questrial"/>
                <a:sym typeface="Questrial"/>
              </a:rPr>
              <a:t>ng-term vision expands beyond the individual to create a interconnected financial ecosystem. We will introduce "The Greenhouse" for collaborative family financial planning. "The Forest" will allow users to join private groups for community savings goals or charitable initiatives. Furthermore, we will partner with ESG (Environmental, Social, and Governance)-focused brands, enabling users to redeem their financial "Healthy Harvest" for real-world impact, like planting a tree, creating a powerful link between personal and planetary health.</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5029200" y="5138738"/>
            <a:ext cx="8229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28575"/>
              <a:ext cx="5247307" cy="101389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94655" y="3989981"/>
            <a:ext cx="10908215"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Keep in Touch</a:t>
            </a:r>
          </a:p>
        </p:txBody>
      </p:sp>
      <p:sp>
        <p:nvSpPr>
          <p:cNvPr name="Freeform 7" id="7"/>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8" id="8"/>
          <p:cNvSpPr/>
          <p:nvPr/>
        </p:nvSpPr>
        <p:spPr>
          <a:xfrm flipH="false" flipV="false" rot="-2250761">
            <a:off x="-1886488" y="-77039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Freeform 9" id="9"/>
          <p:cNvSpPr/>
          <p:nvPr/>
        </p:nvSpPr>
        <p:spPr>
          <a:xfrm flipH="false" flipV="false" rot="0">
            <a:off x="-526366" y="-495264"/>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5424346" y="8839236"/>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625404" y="0"/>
            <a:ext cx="6016383" cy="5896055"/>
          </a:xfrm>
          <a:custGeom>
            <a:avLst/>
            <a:gdLst/>
            <a:ahLst/>
            <a:cxnLst/>
            <a:rect r="r" b="b" t="t" l="l"/>
            <a:pathLst>
              <a:path h="5896055" w="6016383">
                <a:moveTo>
                  <a:pt x="0" y="0"/>
                </a:moveTo>
                <a:lnTo>
                  <a:pt x="6016383" y="0"/>
                </a:lnTo>
                <a:lnTo>
                  <a:pt x="6016383" y="5896055"/>
                </a:lnTo>
                <a:lnTo>
                  <a:pt x="0" y="58960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250761">
            <a:off x="-2057847" y="-2012218"/>
            <a:ext cx="7623302" cy="7337428"/>
          </a:xfrm>
          <a:custGeom>
            <a:avLst/>
            <a:gdLst/>
            <a:ahLst/>
            <a:cxnLst/>
            <a:rect r="r" b="b" t="t" l="l"/>
            <a:pathLst>
              <a:path h="7337428" w="7623302">
                <a:moveTo>
                  <a:pt x="0" y="0"/>
                </a:moveTo>
                <a:lnTo>
                  <a:pt x="7623301" y="0"/>
                </a:lnTo>
                <a:lnTo>
                  <a:pt x="7623301" y="7337428"/>
                </a:lnTo>
                <a:lnTo>
                  <a:pt x="0" y="7337428"/>
                </a:lnTo>
                <a:lnTo>
                  <a:pt x="0" y="0"/>
                </a:lnTo>
                <a:close/>
              </a:path>
            </a:pathLst>
          </a:custGeom>
          <a:blipFill>
            <a:blip r:embed="rId2"/>
            <a:stretch>
              <a:fillRect l="0" t="0" r="0" b="0"/>
            </a:stretch>
          </a:blipFill>
        </p:spPr>
      </p:sp>
      <p:sp>
        <p:nvSpPr>
          <p:cNvPr name="AutoShape 5" id="5"/>
          <p:cNvSpPr/>
          <p:nvPr/>
        </p:nvSpPr>
        <p:spPr>
          <a:xfrm rot="0">
            <a:off x="7767862" y="3958445"/>
            <a:ext cx="504931" cy="0"/>
          </a:xfrm>
          <a:prstGeom prst="line">
            <a:avLst/>
          </a:prstGeom>
          <a:ln cap="flat" w="9525">
            <a:solidFill>
              <a:srgbClr val="000000"/>
            </a:solidFill>
            <a:prstDash val="solid"/>
            <a:headEnd type="none" len="sm" w="sm"/>
            <a:tailEnd type="none" len="sm" w="sm"/>
          </a:ln>
        </p:spPr>
      </p:sp>
      <p:sp>
        <p:nvSpPr>
          <p:cNvPr name="AutoShape 6" id="6"/>
          <p:cNvSpPr/>
          <p:nvPr/>
        </p:nvSpPr>
        <p:spPr>
          <a:xfrm rot="0">
            <a:off x="7767862" y="4565692"/>
            <a:ext cx="504931" cy="0"/>
          </a:xfrm>
          <a:prstGeom prst="line">
            <a:avLst/>
          </a:prstGeom>
          <a:ln cap="flat" w="9525">
            <a:solidFill>
              <a:srgbClr val="000000"/>
            </a:solidFill>
            <a:prstDash val="solid"/>
            <a:headEnd type="none" len="sm" w="sm"/>
            <a:tailEnd type="none" len="sm" w="sm"/>
          </a:ln>
        </p:spPr>
      </p:sp>
      <p:sp>
        <p:nvSpPr>
          <p:cNvPr name="Freeform 7" id="7"/>
          <p:cNvSpPr/>
          <p:nvPr/>
        </p:nvSpPr>
        <p:spPr>
          <a:xfrm flipH="false" flipV="false" rot="0">
            <a:off x="16156262" y="8213748"/>
            <a:ext cx="2131738" cy="2089103"/>
          </a:xfrm>
          <a:custGeom>
            <a:avLst/>
            <a:gdLst/>
            <a:ahLst/>
            <a:cxnLst/>
            <a:rect r="r" b="b" t="t" l="l"/>
            <a:pathLst>
              <a:path h="2089103" w="2131738">
                <a:moveTo>
                  <a:pt x="0" y="0"/>
                </a:moveTo>
                <a:lnTo>
                  <a:pt x="2131738" y="0"/>
                </a:lnTo>
                <a:lnTo>
                  <a:pt x="2131738" y="2089104"/>
                </a:lnTo>
                <a:lnTo>
                  <a:pt x="0" y="20891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8503651" y="3523911"/>
            <a:ext cx="8381379" cy="1273938"/>
          </a:xfrm>
          <a:prstGeom prst="rect">
            <a:avLst/>
          </a:prstGeom>
        </p:spPr>
        <p:txBody>
          <a:bodyPr anchor="t" rtlCol="false" tIns="0" lIns="0" bIns="0" rIns="0">
            <a:spAutoFit/>
          </a:bodyPr>
          <a:lstStyle/>
          <a:p>
            <a:pPr algn="just">
              <a:lnSpc>
                <a:spcPts val="5238"/>
              </a:lnSpc>
            </a:pPr>
            <a:r>
              <a:rPr lang="en-US" sz="3099" spc="514">
                <a:solidFill>
                  <a:srgbClr val="000000"/>
                </a:solidFill>
                <a:latin typeface="Glacial Indifference"/>
                <a:ea typeface="Glacial Indifference"/>
                <a:cs typeface="Glacial Indifference"/>
                <a:sym typeface="Glacial Indifference"/>
              </a:rPr>
              <a:t>083 404 7309</a:t>
            </a:r>
          </a:p>
          <a:p>
            <a:pPr algn="just">
              <a:lnSpc>
                <a:spcPts val="5238"/>
              </a:lnSpc>
            </a:pPr>
            <a:r>
              <a:rPr lang="en-US" sz="3099" spc="514">
                <a:solidFill>
                  <a:srgbClr val="000000"/>
                </a:solidFill>
                <a:latin typeface="Glacial Indifference"/>
                <a:ea typeface="Glacial Indifference"/>
                <a:cs typeface="Glacial Indifference"/>
                <a:sym typeface="Glacial Indifference"/>
              </a:rPr>
              <a:t>072 265 2577</a:t>
            </a:r>
          </a:p>
        </p:txBody>
      </p:sp>
      <p:sp>
        <p:nvSpPr>
          <p:cNvPr name="TextBox 9" id="9"/>
          <p:cNvSpPr txBox="true"/>
          <p:nvPr/>
        </p:nvSpPr>
        <p:spPr>
          <a:xfrm rot="0">
            <a:off x="5055943" y="996610"/>
            <a:ext cx="10908215"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Contact  Details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5038" y="5571428"/>
            <a:ext cx="5085446" cy="4983737"/>
          </a:xfrm>
          <a:custGeom>
            <a:avLst/>
            <a:gdLst/>
            <a:ahLst/>
            <a:cxnLst/>
            <a:rect r="r" b="b" t="t" l="l"/>
            <a:pathLst>
              <a:path h="4983737" w="5085446">
                <a:moveTo>
                  <a:pt x="0" y="0"/>
                </a:moveTo>
                <a:lnTo>
                  <a:pt x="5085446" y="0"/>
                </a:lnTo>
                <a:lnTo>
                  <a:pt x="5085446" y="4983737"/>
                </a:lnTo>
                <a:lnTo>
                  <a:pt x="0" y="49837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28575"/>
              <a:ext cx="5247307" cy="101389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638324">
            <a:off x="-4015364" y="-5884071"/>
            <a:ext cx="9208897" cy="9361014"/>
          </a:xfrm>
          <a:custGeom>
            <a:avLst/>
            <a:gdLst/>
            <a:ahLst/>
            <a:cxnLst/>
            <a:rect r="r" b="b" t="t" l="l"/>
            <a:pathLst>
              <a:path h="9361014" w="9208897">
                <a:moveTo>
                  <a:pt x="0" y="0"/>
                </a:moveTo>
                <a:lnTo>
                  <a:pt x="9208897" y="0"/>
                </a:lnTo>
                <a:lnTo>
                  <a:pt x="9208897" y="9361014"/>
                </a:lnTo>
                <a:lnTo>
                  <a:pt x="0" y="9361014"/>
                </a:lnTo>
                <a:lnTo>
                  <a:pt x="0" y="0"/>
                </a:lnTo>
                <a:close/>
              </a:path>
            </a:pathLst>
          </a:custGeom>
          <a:blipFill>
            <a:blip r:embed="rId4">
              <a:alphaModFix amt="19999"/>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527432" y="-2228850"/>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
        <p:nvSpPr>
          <p:cNvPr name="Freeform 8" id="8"/>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
        <p:nvSpPr>
          <p:cNvPr name="Freeform 9" id="9"/>
          <p:cNvSpPr/>
          <p:nvPr/>
        </p:nvSpPr>
        <p:spPr>
          <a:xfrm flipH="false" flipV="false" rot="0">
            <a:off x="13247370" y="-3741127"/>
            <a:ext cx="8023860" cy="8229600"/>
          </a:xfrm>
          <a:custGeom>
            <a:avLst/>
            <a:gdLst/>
            <a:ahLst/>
            <a:cxnLst/>
            <a:rect r="r" b="b" t="t" l="l"/>
            <a:pathLst>
              <a:path h="8229600" w="8023860">
                <a:moveTo>
                  <a:pt x="0" y="0"/>
                </a:moveTo>
                <a:lnTo>
                  <a:pt x="8023860" y="0"/>
                </a:lnTo>
                <a:lnTo>
                  <a:pt x="8023860" y="8229600"/>
                </a:lnTo>
                <a:lnTo>
                  <a:pt x="0" y="8229600"/>
                </a:lnTo>
                <a:lnTo>
                  <a:pt x="0" y="0"/>
                </a:lnTo>
                <a:close/>
              </a:path>
            </a:pathLst>
          </a:custGeom>
          <a:blipFill>
            <a:blip r:embed="rId7"/>
            <a:stretch>
              <a:fillRect l="0" t="0" r="0" b="0"/>
            </a:stretch>
          </a:blipFill>
        </p:spPr>
      </p:sp>
      <p:sp>
        <p:nvSpPr>
          <p:cNvPr name="TextBox 10" id="10"/>
          <p:cNvSpPr txBox="true"/>
          <p:nvPr/>
        </p:nvSpPr>
        <p:spPr>
          <a:xfrm rot="0">
            <a:off x="2538338" y="3935693"/>
            <a:ext cx="13211324" cy="1807201"/>
          </a:xfrm>
          <a:prstGeom prst="rect">
            <a:avLst/>
          </a:prstGeom>
        </p:spPr>
        <p:txBody>
          <a:bodyPr anchor="t" rtlCol="false" tIns="0" lIns="0" bIns="0" rIns="0">
            <a:spAutoFit/>
          </a:bodyPr>
          <a:lstStyle/>
          <a:p>
            <a:pPr algn="ctr">
              <a:lnSpc>
                <a:spcPts val="14840"/>
              </a:lnSpc>
            </a:pPr>
            <a:r>
              <a:rPr lang="en-US" sz="10600">
                <a:solidFill>
                  <a:srgbClr val="000000"/>
                </a:solidFill>
                <a:latin typeface="Brittany"/>
                <a:ea typeface="Brittany"/>
                <a:cs typeface="Brittany"/>
                <a:sym typeface="Brittan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6355" y="514350"/>
            <a:ext cx="3451725" cy="8743950"/>
            <a:chOff x="0" y="0"/>
            <a:chExt cx="1131205" cy="2865581"/>
          </a:xfrm>
        </p:grpSpPr>
        <p:sp>
          <p:nvSpPr>
            <p:cNvPr name="Freeform 3" id="3"/>
            <p:cNvSpPr/>
            <p:nvPr/>
          </p:nvSpPr>
          <p:spPr>
            <a:xfrm flipH="false" flipV="false" rot="0">
              <a:off x="0" y="0"/>
              <a:ext cx="1131205" cy="2865581"/>
            </a:xfrm>
            <a:custGeom>
              <a:avLst/>
              <a:gdLst/>
              <a:ahLst/>
              <a:cxnLst/>
              <a:rect r="r" b="b" t="t" l="l"/>
              <a:pathLst>
                <a:path h="2865581" w="1131205">
                  <a:moveTo>
                    <a:pt x="0" y="0"/>
                  </a:moveTo>
                  <a:lnTo>
                    <a:pt x="1131205" y="0"/>
                  </a:lnTo>
                  <a:lnTo>
                    <a:pt x="1131205" y="2865581"/>
                  </a:lnTo>
                  <a:lnTo>
                    <a:pt x="0" y="2865581"/>
                  </a:lnTo>
                  <a:close/>
                </a:path>
              </a:pathLst>
            </a:custGeom>
            <a:solidFill>
              <a:srgbClr val="C9E265">
                <a:alpha val="54902"/>
              </a:srgbClr>
            </a:solidFill>
          </p:spPr>
        </p:sp>
        <p:sp>
          <p:nvSpPr>
            <p:cNvPr name="TextBox 4" id="4"/>
            <p:cNvSpPr txBox="true"/>
            <p:nvPr/>
          </p:nvSpPr>
          <p:spPr>
            <a:xfrm>
              <a:off x="0" y="-47625"/>
              <a:ext cx="1131205" cy="2913206"/>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flipV="true">
            <a:off x="4488080" y="673022"/>
            <a:ext cx="0" cy="8585278"/>
          </a:xfrm>
          <a:prstGeom prst="line">
            <a:avLst/>
          </a:prstGeom>
          <a:ln cap="flat" w="9525">
            <a:solidFill>
              <a:srgbClr val="000000"/>
            </a:solidFill>
            <a:prstDash val="solid"/>
            <a:headEnd type="none" len="sm" w="sm"/>
            <a:tailEnd type="none" len="sm" w="sm"/>
          </a:ln>
        </p:spPr>
      </p:sp>
      <p:grpSp>
        <p:nvGrpSpPr>
          <p:cNvPr name="Group 6" id="6"/>
          <p:cNvGrpSpPr>
            <a:grpSpLocks noChangeAspect="true"/>
          </p:cNvGrpSpPr>
          <p:nvPr/>
        </p:nvGrpSpPr>
        <p:grpSpPr>
          <a:xfrm rot="0">
            <a:off x="11344104" y="1028700"/>
            <a:ext cx="5058671" cy="7953095"/>
            <a:chOff x="0" y="0"/>
            <a:chExt cx="5671566" cy="8916670"/>
          </a:xfrm>
        </p:grpSpPr>
        <p:sp>
          <p:nvSpPr>
            <p:cNvPr name="Freeform 7" id="7"/>
            <p:cNvSpPr/>
            <p:nvPr/>
          </p:nvSpPr>
          <p:spPr>
            <a:xfrm flipH="false" flipV="false" rot="0">
              <a:off x="155575" y="155575"/>
              <a:ext cx="5360416" cy="8605520"/>
            </a:xfrm>
            <a:custGeom>
              <a:avLst/>
              <a:gdLst/>
              <a:ahLst/>
              <a:cxnLst/>
              <a:rect r="r" b="b" t="t" l="l"/>
              <a:pathLst>
                <a:path h="8605520" w="5360416">
                  <a:moveTo>
                    <a:pt x="0" y="8605520"/>
                  </a:moveTo>
                  <a:lnTo>
                    <a:pt x="0" y="2626995"/>
                  </a:lnTo>
                  <a:cubicBezTo>
                    <a:pt x="13970" y="1525270"/>
                    <a:pt x="732790" y="529336"/>
                    <a:pt x="1788668" y="148971"/>
                  </a:cubicBezTo>
                  <a:cubicBezTo>
                    <a:pt x="1793240" y="147701"/>
                    <a:pt x="1800860" y="145542"/>
                    <a:pt x="1809877" y="141859"/>
                  </a:cubicBezTo>
                  <a:cubicBezTo>
                    <a:pt x="2089658" y="47879"/>
                    <a:pt x="2382393" y="0"/>
                    <a:pt x="2678684" y="0"/>
                  </a:cubicBezTo>
                  <a:lnTo>
                    <a:pt x="2681732" y="0"/>
                  </a:lnTo>
                  <a:cubicBezTo>
                    <a:pt x="2978150" y="0"/>
                    <a:pt x="3270758" y="47879"/>
                    <a:pt x="3550539" y="141859"/>
                  </a:cubicBezTo>
                  <a:cubicBezTo>
                    <a:pt x="3559556" y="145542"/>
                    <a:pt x="3567176" y="147701"/>
                    <a:pt x="3571748" y="148971"/>
                  </a:cubicBezTo>
                  <a:cubicBezTo>
                    <a:pt x="4627626" y="529209"/>
                    <a:pt x="5346319" y="1525143"/>
                    <a:pt x="5360416" y="2626995"/>
                  </a:cubicBezTo>
                  <a:lnTo>
                    <a:pt x="5360416" y="8605520"/>
                  </a:lnTo>
                  <a:lnTo>
                    <a:pt x="0" y="8605520"/>
                  </a:lnTo>
                  <a:close/>
                </a:path>
              </a:pathLst>
            </a:custGeom>
            <a:blipFill>
              <a:blip r:embed="rId2"/>
              <a:stretch>
                <a:fillRect l="-14215" t="0" r="-14215" b="0"/>
              </a:stretch>
            </a:blipFill>
          </p:spPr>
        </p:sp>
        <p:sp>
          <p:nvSpPr>
            <p:cNvPr name="Freeform 8" id="8"/>
            <p:cNvSpPr/>
            <p:nvPr/>
          </p:nvSpPr>
          <p:spPr>
            <a:xfrm flipH="false" flipV="false" rot="0">
              <a:off x="6350" y="6350"/>
              <a:ext cx="5658866" cy="8903970"/>
            </a:xfrm>
            <a:custGeom>
              <a:avLst/>
              <a:gdLst/>
              <a:ahLst/>
              <a:cxnLst/>
              <a:rect r="r" b="b" t="t" l="l"/>
              <a:pathLst>
                <a:path h="8903970" w="5658866">
                  <a:moveTo>
                    <a:pt x="5658866" y="8903970"/>
                  </a:moveTo>
                  <a:lnTo>
                    <a:pt x="0" y="8903970"/>
                  </a:lnTo>
                  <a:lnTo>
                    <a:pt x="0" y="2774442"/>
                  </a:lnTo>
                  <a:cubicBezTo>
                    <a:pt x="14732" y="1610487"/>
                    <a:pt x="773176" y="559054"/>
                    <a:pt x="1887220" y="157734"/>
                  </a:cubicBezTo>
                  <a:lnTo>
                    <a:pt x="1898396" y="154178"/>
                  </a:lnTo>
                  <a:cubicBezTo>
                    <a:pt x="1899920" y="153797"/>
                    <a:pt x="1901571" y="153289"/>
                    <a:pt x="1903222" y="152654"/>
                  </a:cubicBezTo>
                  <a:lnTo>
                    <a:pt x="1911477" y="149606"/>
                  </a:lnTo>
                  <a:cubicBezTo>
                    <a:pt x="2207006" y="50292"/>
                    <a:pt x="2515362" y="0"/>
                    <a:pt x="2827909" y="0"/>
                  </a:cubicBezTo>
                  <a:lnTo>
                    <a:pt x="2830957" y="0"/>
                  </a:lnTo>
                  <a:cubicBezTo>
                    <a:pt x="3143504" y="0"/>
                    <a:pt x="3451860" y="50292"/>
                    <a:pt x="3747389" y="149733"/>
                  </a:cubicBezTo>
                  <a:lnTo>
                    <a:pt x="3755517" y="152781"/>
                  </a:lnTo>
                  <a:cubicBezTo>
                    <a:pt x="3757168" y="153416"/>
                    <a:pt x="3758946" y="153924"/>
                    <a:pt x="3760089" y="154305"/>
                  </a:cubicBezTo>
                  <a:lnTo>
                    <a:pt x="3771519" y="157861"/>
                  </a:lnTo>
                  <a:cubicBezTo>
                    <a:pt x="4885563" y="559181"/>
                    <a:pt x="5644007" y="1610614"/>
                    <a:pt x="5658739" y="2774315"/>
                  </a:cubicBezTo>
                  <a:lnTo>
                    <a:pt x="5658866" y="8903970"/>
                  </a:lnTo>
                  <a:close/>
                  <a:moveTo>
                    <a:pt x="19050" y="8884920"/>
                  </a:moveTo>
                  <a:lnTo>
                    <a:pt x="5639816" y="8884920"/>
                  </a:lnTo>
                  <a:lnTo>
                    <a:pt x="5639816" y="2774442"/>
                  </a:lnTo>
                  <a:cubicBezTo>
                    <a:pt x="5625211" y="1618742"/>
                    <a:pt x="4871720" y="574293"/>
                    <a:pt x="3765169" y="175768"/>
                  </a:cubicBezTo>
                  <a:lnTo>
                    <a:pt x="3755390" y="172720"/>
                  </a:lnTo>
                  <a:cubicBezTo>
                    <a:pt x="3753358" y="172085"/>
                    <a:pt x="3750818" y="171450"/>
                    <a:pt x="3748405" y="170434"/>
                  </a:cubicBezTo>
                  <a:lnTo>
                    <a:pt x="3741293" y="167767"/>
                  </a:lnTo>
                  <a:cubicBezTo>
                    <a:pt x="3447669" y="69088"/>
                    <a:pt x="3141472" y="19050"/>
                    <a:pt x="2830957" y="19050"/>
                  </a:cubicBezTo>
                  <a:lnTo>
                    <a:pt x="2827909" y="19050"/>
                  </a:lnTo>
                  <a:cubicBezTo>
                    <a:pt x="2517394" y="19050"/>
                    <a:pt x="2211197" y="69088"/>
                    <a:pt x="1917573" y="167767"/>
                  </a:cubicBezTo>
                  <a:lnTo>
                    <a:pt x="1910461" y="170434"/>
                  </a:lnTo>
                  <a:cubicBezTo>
                    <a:pt x="1908048" y="171450"/>
                    <a:pt x="1905635" y="172085"/>
                    <a:pt x="1903857" y="172593"/>
                  </a:cubicBezTo>
                  <a:lnTo>
                    <a:pt x="1893697" y="175768"/>
                  </a:lnTo>
                  <a:cubicBezTo>
                    <a:pt x="787146" y="574294"/>
                    <a:pt x="33782" y="1618742"/>
                    <a:pt x="19050" y="2774569"/>
                  </a:cubicBezTo>
                  <a:lnTo>
                    <a:pt x="19050" y="8884920"/>
                  </a:lnTo>
                  <a:close/>
                  <a:moveTo>
                    <a:pt x="5519166" y="8764270"/>
                  </a:moveTo>
                  <a:lnTo>
                    <a:pt x="139700" y="8764270"/>
                  </a:lnTo>
                  <a:lnTo>
                    <a:pt x="139700" y="2776220"/>
                  </a:lnTo>
                  <a:cubicBezTo>
                    <a:pt x="153670" y="1670304"/>
                    <a:pt x="875030" y="670941"/>
                    <a:pt x="1934591" y="289306"/>
                  </a:cubicBezTo>
                  <a:cubicBezTo>
                    <a:pt x="1940433" y="287655"/>
                    <a:pt x="1947291" y="285623"/>
                    <a:pt x="1955546" y="282321"/>
                  </a:cubicBezTo>
                  <a:cubicBezTo>
                    <a:pt x="2237232" y="187706"/>
                    <a:pt x="2530602" y="139700"/>
                    <a:pt x="2827909" y="139700"/>
                  </a:cubicBezTo>
                  <a:lnTo>
                    <a:pt x="2830957" y="139700"/>
                  </a:lnTo>
                  <a:cubicBezTo>
                    <a:pt x="3128391" y="139700"/>
                    <a:pt x="3421761" y="187579"/>
                    <a:pt x="3702812" y="282067"/>
                  </a:cubicBezTo>
                  <a:cubicBezTo>
                    <a:pt x="3711448" y="285496"/>
                    <a:pt x="3718433" y="287528"/>
                    <a:pt x="3723513" y="288925"/>
                  </a:cubicBezTo>
                  <a:cubicBezTo>
                    <a:pt x="4783836" y="670814"/>
                    <a:pt x="5505069" y="1670177"/>
                    <a:pt x="5519166" y="2775966"/>
                  </a:cubicBezTo>
                  <a:lnTo>
                    <a:pt x="5519166" y="8764270"/>
                  </a:lnTo>
                  <a:close/>
                  <a:moveTo>
                    <a:pt x="158750" y="8745220"/>
                  </a:moveTo>
                  <a:lnTo>
                    <a:pt x="5500116" y="8745220"/>
                  </a:lnTo>
                  <a:lnTo>
                    <a:pt x="5500116" y="2776220"/>
                  </a:lnTo>
                  <a:cubicBezTo>
                    <a:pt x="5486146" y="1678432"/>
                    <a:pt x="4769866" y="686181"/>
                    <a:pt x="3717798" y="307213"/>
                  </a:cubicBezTo>
                  <a:cubicBezTo>
                    <a:pt x="3712972" y="305943"/>
                    <a:pt x="3705352" y="303657"/>
                    <a:pt x="3696208" y="299974"/>
                  </a:cubicBezTo>
                  <a:cubicBezTo>
                    <a:pt x="3417570" y="206375"/>
                    <a:pt x="3126359" y="158750"/>
                    <a:pt x="2830957" y="158750"/>
                  </a:cubicBezTo>
                  <a:lnTo>
                    <a:pt x="2827909" y="158750"/>
                  </a:lnTo>
                  <a:cubicBezTo>
                    <a:pt x="2532634" y="158750"/>
                    <a:pt x="2241296" y="206375"/>
                    <a:pt x="1962023" y="300101"/>
                  </a:cubicBezTo>
                  <a:cubicBezTo>
                    <a:pt x="1953514" y="303530"/>
                    <a:pt x="1945894" y="305816"/>
                    <a:pt x="1940306" y="307340"/>
                  </a:cubicBezTo>
                  <a:cubicBezTo>
                    <a:pt x="889000" y="686054"/>
                    <a:pt x="172720" y="1678432"/>
                    <a:pt x="158750" y="2776347"/>
                  </a:cubicBezTo>
                  <a:lnTo>
                    <a:pt x="158750" y="8745220"/>
                  </a:lnTo>
                  <a:close/>
                </a:path>
              </a:pathLst>
            </a:custGeom>
            <a:solidFill>
              <a:srgbClr val="987560"/>
            </a:solidFill>
          </p:spPr>
        </p:sp>
      </p:grpSp>
      <p:sp>
        <p:nvSpPr>
          <p:cNvPr name="Freeform 9" id="9"/>
          <p:cNvSpPr/>
          <p:nvPr/>
        </p:nvSpPr>
        <p:spPr>
          <a:xfrm flipH="false" flipV="false" rot="0">
            <a:off x="4113871" y="628650"/>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4044335" y="2050676"/>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4051990" y="3471614"/>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4113871" y="4894728"/>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4044335" y="6318059"/>
            <a:ext cx="748418" cy="708956"/>
          </a:xfrm>
          <a:custGeom>
            <a:avLst/>
            <a:gdLst/>
            <a:ahLst/>
            <a:cxnLst/>
            <a:rect r="r" b="b" t="t" l="l"/>
            <a:pathLst>
              <a:path h="708956" w="748418">
                <a:moveTo>
                  <a:pt x="0" y="0"/>
                </a:moveTo>
                <a:lnTo>
                  <a:pt x="748418" y="0"/>
                </a:lnTo>
                <a:lnTo>
                  <a:pt x="748418" y="708955"/>
                </a:lnTo>
                <a:lnTo>
                  <a:pt x="0" y="7089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3247370" y="-2773781"/>
            <a:ext cx="8023860" cy="8229600"/>
          </a:xfrm>
          <a:custGeom>
            <a:avLst/>
            <a:gdLst/>
            <a:ahLst/>
            <a:cxnLst/>
            <a:rect r="r" b="b" t="t" l="l"/>
            <a:pathLst>
              <a:path h="8229600" w="8023860">
                <a:moveTo>
                  <a:pt x="0" y="0"/>
                </a:moveTo>
                <a:lnTo>
                  <a:pt x="8023860" y="0"/>
                </a:lnTo>
                <a:lnTo>
                  <a:pt x="8023860" y="8229600"/>
                </a:lnTo>
                <a:lnTo>
                  <a:pt x="0" y="8229600"/>
                </a:lnTo>
                <a:lnTo>
                  <a:pt x="0" y="0"/>
                </a:lnTo>
                <a:close/>
              </a:path>
            </a:pathLst>
          </a:custGeom>
          <a:blipFill>
            <a:blip r:embed="rId5"/>
            <a:stretch>
              <a:fillRect l="0" t="0" r="0" b="0"/>
            </a:stretch>
          </a:blipFill>
        </p:spPr>
      </p:sp>
      <p:sp>
        <p:nvSpPr>
          <p:cNvPr name="TextBox 15" id="15"/>
          <p:cNvSpPr txBox="true"/>
          <p:nvPr/>
        </p:nvSpPr>
        <p:spPr>
          <a:xfrm rot="0">
            <a:off x="5004526" y="800622"/>
            <a:ext cx="3626884" cy="365012"/>
          </a:xfrm>
          <a:prstGeom prst="rect">
            <a:avLst/>
          </a:prstGeom>
        </p:spPr>
        <p:txBody>
          <a:bodyPr anchor="t" rtlCol="false" tIns="0" lIns="0" bIns="0" rIns="0">
            <a:spAutoFit/>
          </a:bodyPr>
          <a:lstStyle/>
          <a:p>
            <a:pPr algn="just">
              <a:lnSpc>
                <a:spcPts val="2869"/>
              </a:lnSpc>
            </a:pPr>
            <a:r>
              <a:rPr lang="en-US" sz="2410" i="true" spc="221">
                <a:solidFill>
                  <a:srgbClr val="000000"/>
                </a:solidFill>
                <a:latin typeface="Questrial"/>
                <a:ea typeface="Questrial"/>
                <a:cs typeface="Questrial"/>
                <a:sym typeface="Questrial"/>
              </a:rPr>
              <a:t>The Problem We See </a:t>
            </a:r>
          </a:p>
        </p:txBody>
      </p:sp>
      <p:sp>
        <p:nvSpPr>
          <p:cNvPr name="TextBox 16" id="16"/>
          <p:cNvSpPr txBox="true"/>
          <p:nvPr/>
        </p:nvSpPr>
        <p:spPr>
          <a:xfrm rot="0">
            <a:off x="5004526" y="2222648"/>
            <a:ext cx="3917816" cy="365012"/>
          </a:xfrm>
          <a:prstGeom prst="rect">
            <a:avLst/>
          </a:prstGeom>
        </p:spPr>
        <p:txBody>
          <a:bodyPr anchor="t" rtlCol="false" tIns="0" lIns="0" bIns="0" rIns="0">
            <a:spAutoFit/>
          </a:bodyPr>
          <a:lstStyle/>
          <a:p>
            <a:pPr algn="just">
              <a:lnSpc>
                <a:spcPts val="2869"/>
              </a:lnSpc>
            </a:pPr>
            <a:r>
              <a:rPr lang="en-US" sz="2410" i="true" spc="221">
                <a:solidFill>
                  <a:srgbClr val="000000"/>
                </a:solidFill>
                <a:latin typeface="Questrial"/>
                <a:ea typeface="Questrial"/>
                <a:cs typeface="Questrial"/>
                <a:sym typeface="Questrial"/>
              </a:rPr>
              <a:t>Our Innovative Solution</a:t>
            </a:r>
          </a:p>
        </p:txBody>
      </p:sp>
      <p:sp>
        <p:nvSpPr>
          <p:cNvPr name="TextBox 17" id="17"/>
          <p:cNvSpPr txBox="true"/>
          <p:nvPr/>
        </p:nvSpPr>
        <p:spPr>
          <a:xfrm rot="0">
            <a:off x="5004526" y="3574883"/>
            <a:ext cx="3415987" cy="365012"/>
          </a:xfrm>
          <a:prstGeom prst="rect">
            <a:avLst/>
          </a:prstGeom>
        </p:spPr>
        <p:txBody>
          <a:bodyPr anchor="t" rtlCol="false" tIns="0" lIns="0" bIns="0" rIns="0">
            <a:spAutoFit/>
          </a:bodyPr>
          <a:lstStyle/>
          <a:p>
            <a:pPr algn="just">
              <a:lnSpc>
                <a:spcPts val="2869"/>
              </a:lnSpc>
            </a:pPr>
            <a:r>
              <a:rPr lang="en-US" sz="2410" i="true" spc="221">
                <a:solidFill>
                  <a:srgbClr val="000000"/>
                </a:solidFill>
                <a:latin typeface="Questrial"/>
                <a:ea typeface="Questrial"/>
                <a:cs typeface="Questrial"/>
                <a:sym typeface="Questrial"/>
              </a:rPr>
              <a:t>Gamification Engine</a:t>
            </a:r>
          </a:p>
        </p:txBody>
      </p:sp>
      <p:sp>
        <p:nvSpPr>
          <p:cNvPr name="TextBox 18" id="18"/>
          <p:cNvSpPr txBox="true"/>
          <p:nvPr/>
        </p:nvSpPr>
        <p:spPr>
          <a:xfrm rot="0">
            <a:off x="5004526" y="5066700"/>
            <a:ext cx="2502100" cy="365012"/>
          </a:xfrm>
          <a:prstGeom prst="rect">
            <a:avLst/>
          </a:prstGeom>
        </p:spPr>
        <p:txBody>
          <a:bodyPr anchor="t" rtlCol="false" tIns="0" lIns="0" bIns="0" rIns="0">
            <a:spAutoFit/>
          </a:bodyPr>
          <a:lstStyle/>
          <a:p>
            <a:pPr algn="just">
              <a:lnSpc>
                <a:spcPts val="2869"/>
              </a:lnSpc>
            </a:pPr>
            <a:r>
              <a:rPr lang="en-US" sz="2410" spc="221">
                <a:solidFill>
                  <a:srgbClr val="000000"/>
                </a:solidFill>
                <a:latin typeface="Questrial"/>
                <a:ea typeface="Questrial"/>
                <a:cs typeface="Questrial"/>
                <a:sym typeface="Questrial"/>
              </a:rPr>
              <a:t>The Hook</a:t>
            </a:r>
          </a:p>
        </p:txBody>
      </p:sp>
      <p:sp>
        <p:nvSpPr>
          <p:cNvPr name="TextBox 19" id="19"/>
          <p:cNvSpPr txBox="true"/>
          <p:nvPr/>
        </p:nvSpPr>
        <p:spPr>
          <a:xfrm rot="0">
            <a:off x="5004526" y="6488725"/>
            <a:ext cx="2502100" cy="365012"/>
          </a:xfrm>
          <a:prstGeom prst="rect">
            <a:avLst/>
          </a:prstGeom>
        </p:spPr>
        <p:txBody>
          <a:bodyPr anchor="t" rtlCol="false" tIns="0" lIns="0" bIns="0" rIns="0">
            <a:spAutoFit/>
          </a:bodyPr>
          <a:lstStyle/>
          <a:p>
            <a:pPr algn="just">
              <a:lnSpc>
                <a:spcPts val="2869"/>
              </a:lnSpc>
            </a:pPr>
            <a:r>
              <a:rPr lang="en-US" sz="2410" spc="221">
                <a:solidFill>
                  <a:srgbClr val="000000"/>
                </a:solidFill>
                <a:latin typeface="Questrial"/>
                <a:ea typeface="Questrial"/>
                <a:cs typeface="Questrial"/>
                <a:sym typeface="Questrial"/>
              </a:rPr>
              <a:t>Processes</a:t>
            </a:r>
          </a:p>
        </p:txBody>
      </p:sp>
      <p:sp>
        <p:nvSpPr>
          <p:cNvPr name="Freeform 20" id="20"/>
          <p:cNvSpPr/>
          <p:nvPr/>
        </p:nvSpPr>
        <p:spPr>
          <a:xfrm flipH="false" flipV="false" rot="0">
            <a:off x="4113871" y="8549344"/>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1" id="21"/>
          <p:cNvSpPr txBox="true"/>
          <p:nvPr/>
        </p:nvSpPr>
        <p:spPr>
          <a:xfrm rot="0">
            <a:off x="5074061" y="8720011"/>
            <a:ext cx="2502100" cy="365012"/>
          </a:xfrm>
          <a:prstGeom prst="rect">
            <a:avLst/>
          </a:prstGeom>
        </p:spPr>
        <p:txBody>
          <a:bodyPr anchor="t" rtlCol="false" tIns="0" lIns="0" bIns="0" rIns="0">
            <a:spAutoFit/>
          </a:bodyPr>
          <a:lstStyle/>
          <a:p>
            <a:pPr algn="just">
              <a:lnSpc>
                <a:spcPts val="2869"/>
              </a:lnSpc>
            </a:pPr>
            <a:r>
              <a:rPr lang="en-US" sz="2410" i="true" spc="221">
                <a:solidFill>
                  <a:srgbClr val="000000"/>
                </a:solidFill>
                <a:latin typeface="Questrial"/>
                <a:ea typeface="Questrial"/>
                <a:cs typeface="Questrial"/>
                <a:sym typeface="Questrial"/>
              </a:rPr>
              <a:t>Thank you</a:t>
            </a:r>
          </a:p>
        </p:txBody>
      </p:sp>
      <p:sp>
        <p:nvSpPr>
          <p:cNvPr name="Freeform 22" id="22"/>
          <p:cNvSpPr/>
          <p:nvPr/>
        </p:nvSpPr>
        <p:spPr>
          <a:xfrm flipH="false" flipV="false" rot="0">
            <a:off x="4113871" y="7519035"/>
            <a:ext cx="748418" cy="708956"/>
          </a:xfrm>
          <a:custGeom>
            <a:avLst/>
            <a:gdLst/>
            <a:ahLst/>
            <a:cxnLst/>
            <a:rect r="r" b="b" t="t" l="l"/>
            <a:pathLst>
              <a:path h="708956" w="748418">
                <a:moveTo>
                  <a:pt x="0" y="0"/>
                </a:moveTo>
                <a:lnTo>
                  <a:pt x="748418" y="0"/>
                </a:lnTo>
                <a:lnTo>
                  <a:pt x="748418" y="708956"/>
                </a:lnTo>
                <a:lnTo>
                  <a:pt x="0" y="7089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3" id="23"/>
          <p:cNvSpPr txBox="true"/>
          <p:nvPr/>
        </p:nvSpPr>
        <p:spPr>
          <a:xfrm rot="0">
            <a:off x="5074061" y="7689702"/>
            <a:ext cx="2502100" cy="365012"/>
          </a:xfrm>
          <a:prstGeom prst="rect">
            <a:avLst/>
          </a:prstGeom>
        </p:spPr>
        <p:txBody>
          <a:bodyPr anchor="t" rtlCol="false" tIns="0" lIns="0" bIns="0" rIns="0">
            <a:spAutoFit/>
          </a:bodyPr>
          <a:lstStyle/>
          <a:p>
            <a:pPr algn="just">
              <a:lnSpc>
                <a:spcPts val="2869"/>
              </a:lnSpc>
            </a:pPr>
            <a:r>
              <a:rPr lang="en-US" sz="2410" i="true" spc="221">
                <a:solidFill>
                  <a:srgbClr val="000000"/>
                </a:solidFill>
                <a:latin typeface="Questrial"/>
                <a:ea typeface="Questrial"/>
                <a:cs typeface="Questrial"/>
                <a:sym typeface="Questrial"/>
              </a:rPr>
              <a:t>Keep in Touch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5029200" y="5138738"/>
            <a:ext cx="8229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47625"/>
              <a:ext cx="5247307" cy="103294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5672924" y="3958242"/>
            <a:ext cx="6951677"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The Problem</a:t>
            </a:r>
          </a:p>
        </p:txBody>
      </p:sp>
      <p:sp>
        <p:nvSpPr>
          <p:cNvPr name="Freeform 7" id="7"/>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8" id="8"/>
          <p:cNvSpPr/>
          <p:nvPr/>
        </p:nvSpPr>
        <p:spPr>
          <a:xfrm flipH="false" flipV="false" rot="-2250761">
            <a:off x="-1886488" y="-77039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Freeform 9" id="9"/>
          <p:cNvSpPr/>
          <p:nvPr/>
        </p:nvSpPr>
        <p:spPr>
          <a:xfrm flipH="false" flipV="false" rot="0">
            <a:off x="-526366" y="-495264"/>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457442" y="8751313"/>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1862137" y="574073"/>
            <a:ext cx="0" cy="9138402"/>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209550" y="1028700"/>
            <a:ext cx="4281184" cy="8229600"/>
            <a:chOff x="0" y="0"/>
            <a:chExt cx="1127555" cy="2167467"/>
          </a:xfrm>
        </p:grpSpPr>
        <p:sp>
          <p:nvSpPr>
            <p:cNvPr name="Freeform 4" id="4"/>
            <p:cNvSpPr/>
            <p:nvPr/>
          </p:nvSpPr>
          <p:spPr>
            <a:xfrm flipH="false" flipV="false" rot="0">
              <a:off x="0" y="0"/>
              <a:ext cx="1127555" cy="2167467"/>
            </a:xfrm>
            <a:custGeom>
              <a:avLst/>
              <a:gdLst/>
              <a:ahLst/>
              <a:cxnLst/>
              <a:rect r="r" b="b" t="t" l="l"/>
              <a:pathLst>
                <a:path h="2167467" w="1127555">
                  <a:moveTo>
                    <a:pt x="0" y="0"/>
                  </a:moveTo>
                  <a:lnTo>
                    <a:pt x="1127555" y="0"/>
                  </a:lnTo>
                  <a:lnTo>
                    <a:pt x="1127555" y="2167467"/>
                  </a:lnTo>
                  <a:lnTo>
                    <a:pt x="0" y="2167467"/>
                  </a:lnTo>
                  <a:close/>
                </a:path>
              </a:pathLst>
            </a:custGeom>
            <a:solidFill>
              <a:srgbClr val="575E38"/>
            </a:solidFill>
          </p:spPr>
        </p:sp>
        <p:sp>
          <p:nvSpPr>
            <p:cNvPr name="TextBox 5" id="5"/>
            <p:cNvSpPr txBox="true"/>
            <p:nvPr/>
          </p:nvSpPr>
          <p:spPr>
            <a:xfrm>
              <a:off x="0" y="-9525"/>
              <a:ext cx="1127555" cy="2176992"/>
            </a:xfrm>
            <a:prstGeom prst="rect">
              <a:avLst/>
            </a:prstGeom>
          </p:spPr>
          <p:txBody>
            <a:bodyPr anchor="ctr" rtlCol="false" tIns="50800" lIns="50800" bIns="50800" rIns="50800"/>
            <a:lstStyle/>
            <a:p>
              <a:pPr algn="ctr">
                <a:lnSpc>
                  <a:spcPts val="2869"/>
                </a:lnSpc>
              </a:pPr>
            </a:p>
          </p:txBody>
        </p:sp>
      </p:grpSp>
      <p:grpSp>
        <p:nvGrpSpPr>
          <p:cNvPr name="Group 6" id="6"/>
          <p:cNvGrpSpPr/>
          <p:nvPr/>
        </p:nvGrpSpPr>
        <p:grpSpPr>
          <a:xfrm rot="0">
            <a:off x="235342" y="1428750"/>
            <a:ext cx="5601009" cy="7429500"/>
            <a:chOff x="0" y="0"/>
            <a:chExt cx="7468012" cy="9906000"/>
          </a:xfrm>
        </p:grpSpPr>
        <p:pic>
          <p:nvPicPr>
            <p:cNvPr name="Picture 7" id="7"/>
            <p:cNvPicPr>
              <a:picLocks noChangeAspect="true"/>
            </p:cNvPicPr>
            <p:nvPr/>
          </p:nvPicPr>
          <p:blipFill>
            <a:blip r:embed="rId2"/>
            <a:srcRect l="11878" t="0" r="11878" b="0"/>
            <a:stretch>
              <a:fillRect/>
            </a:stretch>
          </p:blipFill>
          <p:spPr>
            <a:xfrm flipH="false" flipV="false">
              <a:off x="0" y="0"/>
              <a:ext cx="7468012" cy="9906000"/>
            </a:xfrm>
            <a:prstGeom prst="rect">
              <a:avLst/>
            </a:prstGeom>
          </p:spPr>
        </p:pic>
      </p:grpSp>
      <p:sp>
        <p:nvSpPr>
          <p:cNvPr name="Freeform 8" id="8"/>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3"/>
            <a:stretch>
              <a:fillRect l="0" t="0" r="0" b="0"/>
            </a:stretch>
          </a:blipFill>
        </p:spPr>
      </p:sp>
      <p:sp>
        <p:nvSpPr>
          <p:cNvPr name="Freeform 9" id="9"/>
          <p:cNvSpPr/>
          <p:nvPr/>
        </p:nvSpPr>
        <p:spPr>
          <a:xfrm flipH="false" flipV="false" rot="0">
            <a:off x="13489814" y="-3086100"/>
            <a:ext cx="8023860" cy="8229600"/>
          </a:xfrm>
          <a:custGeom>
            <a:avLst/>
            <a:gdLst/>
            <a:ahLst/>
            <a:cxnLst/>
            <a:rect r="r" b="b" t="t" l="l"/>
            <a:pathLst>
              <a:path h="8229600" w="8023860">
                <a:moveTo>
                  <a:pt x="0" y="0"/>
                </a:moveTo>
                <a:lnTo>
                  <a:pt x="8023860" y="0"/>
                </a:lnTo>
                <a:lnTo>
                  <a:pt x="8023860" y="8229600"/>
                </a:lnTo>
                <a:lnTo>
                  <a:pt x="0" y="8229600"/>
                </a:lnTo>
                <a:lnTo>
                  <a:pt x="0" y="0"/>
                </a:lnTo>
                <a:close/>
              </a:path>
            </a:pathLst>
          </a:custGeom>
          <a:blipFill>
            <a:blip r:embed="rId4"/>
            <a:stretch>
              <a:fillRect l="0" t="0" r="0" b="0"/>
            </a:stretch>
          </a:blipFill>
        </p:spPr>
      </p:sp>
      <p:sp>
        <p:nvSpPr>
          <p:cNvPr name="TextBox 10" id="10"/>
          <p:cNvSpPr txBox="true"/>
          <p:nvPr/>
        </p:nvSpPr>
        <p:spPr>
          <a:xfrm rot="0">
            <a:off x="6546356" y="1704975"/>
            <a:ext cx="11512993" cy="1749408"/>
          </a:xfrm>
          <a:prstGeom prst="rect">
            <a:avLst/>
          </a:prstGeom>
        </p:spPr>
        <p:txBody>
          <a:bodyPr anchor="t" rtlCol="false" tIns="0" lIns="0" bIns="0" rIns="0">
            <a:spAutoFit/>
          </a:bodyPr>
          <a:lstStyle/>
          <a:p>
            <a:pPr algn="l">
              <a:lnSpc>
                <a:spcPts val="7000"/>
              </a:lnSpc>
            </a:pPr>
            <a:r>
              <a:rPr lang="en-US" sz="5000">
                <a:solidFill>
                  <a:srgbClr val="000000"/>
                </a:solidFill>
                <a:latin typeface="Aprila"/>
                <a:ea typeface="Aprila"/>
                <a:cs typeface="Aprila"/>
                <a:sym typeface="Aprila"/>
              </a:rPr>
              <a:t>Budgeting is Broken!!</a:t>
            </a:r>
          </a:p>
          <a:p>
            <a:pPr algn="l">
              <a:lnSpc>
                <a:spcPts val="7000"/>
              </a:lnSpc>
            </a:pPr>
            <a:r>
              <a:rPr lang="en-US" sz="5000">
                <a:solidFill>
                  <a:srgbClr val="000000"/>
                </a:solidFill>
                <a:latin typeface="Aprila"/>
                <a:ea typeface="Aprila"/>
                <a:cs typeface="Aprila"/>
                <a:sym typeface="Aprila"/>
              </a:rPr>
              <a:t>It Feels Like a Punishment ??</a:t>
            </a:r>
          </a:p>
        </p:txBody>
      </p:sp>
      <p:sp>
        <p:nvSpPr>
          <p:cNvPr name="TextBox 11" id="11"/>
          <p:cNvSpPr txBox="true"/>
          <p:nvPr/>
        </p:nvSpPr>
        <p:spPr>
          <a:xfrm rot="0">
            <a:off x="6569776" y="3914775"/>
            <a:ext cx="8152483" cy="3724275"/>
          </a:xfrm>
          <a:prstGeom prst="rect">
            <a:avLst/>
          </a:prstGeom>
        </p:spPr>
        <p:txBody>
          <a:bodyPr anchor="t" rtlCol="false" tIns="0" lIns="0" bIns="0" rIns="0">
            <a:spAutoFit/>
          </a:bodyPr>
          <a:lstStyle/>
          <a:p>
            <a:pPr algn="l">
              <a:lnSpc>
                <a:spcPts val="4200"/>
              </a:lnSpc>
            </a:pPr>
            <a:r>
              <a:rPr lang="en-US" sz="3000">
                <a:solidFill>
                  <a:srgbClr val="2B4F3A"/>
                </a:solidFill>
                <a:latin typeface="Open Sauce"/>
                <a:ea typeface="Open Sauce"/>
                <a:cs typeface="Open Sauce"/>
                <a:sym typeface="Open Sauce"/>
              </a:rPr>
              <a:t>Traditional budgeting systems create a </a:t>
            </a:r>
            <a:r>
              <a:rPr lang="en-US" sz="3000" b="true">
                <a:solidFill>
                  <a:srgbClr val="2B4F3A"/>
                </a:solidFill>
                <a:latin typeface="Open Sauce Bold"/>
                <a:ea typeface="Open Sauce Bold"/>
                <a:cs typeface="Open Sauce Bold"/>
                <a:sym typeface="Open Sauce Bold"/>
              </a:rPr>
              <a:t>vicious cycle</a:t>
            </a:r>
            <a:r>
              <a:rPr lang="en-US" sz="3000">
                <a:solidFill>
                  <a:srgbClr val="2B4F3A"/>
                </a:solidFill>
                <a:latin typeface="Open Sauce"/>
                <a:ea typeface="Open Sauce"/>
                <a:cs typeface="Open Sauce"/>
                <a:sym typeface="Open Sauce"/>
              </a:rPr>
              <a:t> of stress and disengagement. The lack of personal connection and immediate feedback leads to feelings of apathy, making financial management feel like a punishment rather than a pathway to empowerment.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sp>
        <p:nvSpPr>
          <p:cNvPr name="Freeform 2" id="2"/>
          <p:cNvSpPr/>
          <p:nvPr/>
        </p:nvSpPr>
        <p:spPr>
          <a:xfrm flipH="false" flipV="false" rot="0">
            <a:off x="-2953855" y="-2953855"/>
            <a:ext cx="5907710" cy="5907710"/>
          </a:xfrm>
          <a:custGeom>
            <a:avLst/>
            <a:gdLst/>
            <a:ahLst/>
            <a:cxnLst/>
            <a:rect r="r" b="b" t="t" l="l"/>
            <a:pathLst>
              <a:path h="5907710" w="5907710">
                <a:moveTo>
                  <a:pt x="0" y="0"/>
                </a:moveTo>
                <a:lnTo>
                  <a:pt x="5907710" y="0"/>
                </a:lnTo>
                <a:lnTo>
                  <a:pt x="5907710" y="5907710"/>
                </a:lnTo>
                <a:lnTo>
                  <a:pt x="0" y="5907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212873" y="4434678"/>
            <a:ext cx="1476694" cy="1476694"/>
          </a:xfrm>
          <a:custGeom>
            <a:avLst/>
            <a:gdLst/>
            <a:ahLst/>
            <a:cxnLst/>
            <a:rect r="r" b="b" t="t" l="l"/>
            <a:pathLst>
              <a:path h="1476694" w="1476694">
                <a:moveTo>
                  <a:pt x="0" y="0"/>
                </a:moveTo>
                <a:lnTo>
                  <a:pt x="1476694" y="0"/>
                </a:lnTo>
                <a:lnTo>
                  <a:pt x="1476694" y="1476694"/>
                </a:lnTo>
                <a:lnTo>
                  <a:pt x="0" y="1476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277812" y="4434678"/>
            <a:ext cx="1476694" cy="1476694"/>
          </a:xfrm>
          <a:custGeom>
            <a:avLst/>
            <a:gdLst/>
            <a:ahLst/>
            <a:cxnLst/>
            <a:rect r="r" b="b" t="t" l="l"/>
            <a:pathLst>
              <a:path h="1476694" w="1476694">
                <a:moveTo>
                  <a:pt x="0" y="0"/>
                </a:moveTo>
                <a:lnTo>
                  <a:pt x="1476694" y="0"/>
                </a:lnTo>
                <a:lnTo>
                  <a:pt x="1476694" y="1476694"/>
                </a:lnTo>
                <a:lnTo>
                  <a:pt x="0" y="1476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6922832" y="4434678"/>
            <a:ext cx="1476694" cy="1476694"/>
          </a:xfrm>
          <a:custGeom>
            <a:avLst/>
            <a:gdLst/>
            <a:ahLst/>
            <a:cxnLst/>
            <a:rect r="r" b="b" t="t" l="l"/>
            <a:pathLst>
              <a:path h="1476694" w="1476694">
                <a:moveTo>
                  <a:pt x="0" y="0"/>
                </a:moveTo>
                <a:lnTo>
                  <a:pt x="1476694" y="0"/>
                </a:lnTo>
                <a:lnTo>
                  <a:pt x="1476694" y="1476694"/>
                </a:lnTo>
                <a:lnTo>
                  <a:pt x="0" y="1476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567853" y="4434678"/>
            <a:ext cx="1476694" cy="1476694"/>
          </a:xfrm>
          <a:custGeom>
            <a:avLst/>
            <a:gdLst/>
            <a:ahLst/>
            <a:cxnLst/>
            <a:rect r="r" b="b" t="t" l="l"/>
            <a:pathLst>
              <a:path h="1476694" w="1476694">
                <a:moveTo>
                  <a:pt x="0" y="0"/>
                </a:moveTo>
                <a:lnTo>
                  <a:pt x="1476694" y="0"/>
                </a:lnTo>
                <a:lnTo>
                  <a:pt x="1476694" y="1476694"/>
                </a:lnTo>
                <a:lnTo>
                  <a:pt x="0" y="14766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520225" y="857250"/>
            <a:ext cx="13247551" cy="2595245"/>
          </a:xfrm>
          <a:prstGeom prst="rect">
            <a:avLst/>
          </a:prstGeom>
        </p:spPr>
        <p:txBody>
          <a:bodyPr anchor="t" rtlCol="false" tIns="0" lIns="0" bIns="0" rIns="0">
            <a:spAutoFit/>
          </a:bodyPr>
          <a:lstStyle/>
          <a:p>
            <a:pPr algn="ctr">
              <a:lnSpc>
                <a:spcPts val="9460"/>
              </a:lnSpc>
            </a:pPr>
            <a:r>
              <a:rPr lang="en-US" sz="8600">
                <a:solidFill>
                  <a:srgbClr val="2B4F3A"/>
                </a:solidFill>
                <a:latin typeface="Chunk Five"/>
                <a:ea typeface="Chunk Five"/>
                <a:cs typeface="Chunk Five"/>
                <a:sym typeface="Chunk Five"/>
              </a:rPr>
              <a:t>Key Challenges in Financial Management</a:t>
            </a:r>
          </a:p>
        </p:txBody>
      </p:sp>
      <p:sp>
        <p:nvSpPr>
          <p:cNvPr name="TextBox 8" id="8"/>
          <p:cNvSpPr txBox="true"/>
          <p:nvPr/>
        </p:nvSpPr>
        <p:spPr>
          <a:xfrm rot="0">
            <a:off x="2673090" y="6290597"/>
            <a:ext cx="3181439" cy="892969"/>
          </a:xfrm>
          <a:prstGeom prst="rect">
            <a:avLst/>
          </a:prstGeom>
        </p:spPr>
        <p:txBody>
          <a:bodyPr anchor="t" rtlCol="false" tIns="0" lIns="0" bIns="0" rIns="0">
            <a:spAutoFit/>
          </a:bodyPr>
          <a:lstStyle/>
          <a:p>
            <a:pPr algn="ctr">
              <a:lnSpc>
                <a:spcPts val="3510"/>
              </a:lnSpc>
            </a:pPr>
            <a:r>
              <a:rPr lang="en-US" b="true" sz="2925">
                <a:solidFill>
                  <a:srgbClr val="2B4F3A"/>
                </a:solidFill>
                <a:latin typeface="Open Sauce Bold"/>
                <a:ea typeface="Open Sauce Bold"/>
                <a:cs typeface="Open Sauce Bold"/>
                <a:sym typeface="Open Sauce Bold"/>
              </a:rPr>
              <a:t>Apathy &amp; Abstraction</a:t>
            </a:r>
          </a:p>
        </p:txBody>
      </p:sp>
      <p:sp>
        <p:nvSpPr>
          <p:cNvPr name="TextBox 9" id="9"/>
          <p:cNvSpPr txBox="true"/>
          <p:nvPr/>
        </p:nvSpPr>
        <p:spPr>
          <a:xfrm rot="0">
            <a:off x="2673090" y="7367624"/>
            <a:ext cx="3181439" cy="1144428"/>
          </a:xfrm>
          <a:prstGeom prst="rect">
            <a:avLst/>
          </a:prstGeom>
        </p:spPr>
        <p:txBody>
          <a:bodyPr anchor="t" rtlCol="false" tIns="0" lIns="0" bIns="0" rIns="0">
            <a:spAutoFit/>
          </a:bodyPr>
          <a:lstStyle/>
          <a:p>
            <a:pPr algn="ctr">
              <a:lnSpc>
                <a:spcPts val="2940"/>
              </a:lnSpc>
            </a:pPr>
            <a:r>
              <a:rPr lang="en-US" sz="2100">
                <a:solidFill>
                  <a:srgbClr val="2B4F3A"/>
                </a:solidFill>
                <a:latin typeface="Open Sauce"/>
                <a:ea typeface="Open Sauce"/>
                <a:cs typeface="Open Sauce"/>
                <a:sym typeface="Open Sauce"/>
              </a:rPr>
              <a:t>Numbers on a screen feel </a:t>
            </a:r>
            <a:r>
              <a:rPr lang="en-US" b="true" sz="2100">
                <a:solidFill>
                  <a:srgbClr val="2B4F3A"/>
                </a:solidFill>
                <a:latin typeface="Open Sauce Bold"/>
                <a:ea typeface="Open Sauce Bold"/>
                <a:cs typeface="Open Sauce Bold"/>
                <a:sym typeface="Open Sauce Bold"/>
              </a:rPr>
              <a:t>irrelevant and tedious</a:t>
            </a:r>
            <a:r>
              <a:rPr lang="en-US" sz="2100">
                <a:solidFill>
                  <a:srgbClr val="2B4F3A"/>
                </a:solidFill>
                <a:latin typeface="Open Sauce"/>
                <a:ea typeface="Open Sauce"/>
                <a:cs typeface="Open Sauce"/>
                <a:sym typeface="Open Sauce"/>
              </a:rPr>
              <a:t> to users.</a:t>
            </a:r>
          </a:p>
        </p:txBody>
      </p:sp>
      <p:sp>
        <p:nvSpPr>
          <p:cNvPr name="Freeform 10" id="10"/>
          <p:cNvSpPr/>
          <p:nvPr/>
        </p:nvSpPr>
        <p:spPr>
          <a:xfrm flipH="false" flipV="false" rot="0">
            <a:off x="15334145" y="-2953855"/>
            <a:ext cx="5907710" cy="5907710"/>
          </a:xfrm>
          <a:custGeom>
            <a:avLst/>
            <a:gdLst/>
            <a:ahLst/>
            <a:cxnLst/>
            <a:rect r="r" b="b" t="t" l="l"/>
            <a:pathLst>
              <a:path h="5907710" w="5907710">
                <a:moveTo>
                  <a:pt x="0" y="0"/>
                </a:moveTo>
                <a:lnTo>
                  <a:pt x="5907710" y="0"/>
                </a:lnTo>
                <a:lnTo>
                  <a:pt x="5907710" y="5907710"/>
                </a:lnTo>
                <a:lnTo>
                  <a:pt x="0" y="5907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6501200" y="3277028"/>
            <a:ext cx="3732943" cy="3732943"/>
          </a:xfrm>
          <a:custGeom>
            <a:avLst/>
            <a:gdLst/>
            <a:ahLst/>
            <a:cxnLst/>
            <a:rect r="r" b="b" t="t" l="l"/>
            <a:pathLst>
              <a:path h="3732943" w="3732943">
                <a:moveTo>
                  <a:pt x="0" y="0"/>
                </a:moveTo>
                <a:lnTo>
                  <a:pt x="3732943" y="0"/>
                </a:lnTo>
                <a:lnTo>
                  <a:pt x="3732943" y="3732943"/>
                </a:lnTo>
                <a:lnTo>
                  <a:pt x="0" y="37329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5334145" y="7333145"/>
            <a:ext cx="5907710" cy="5907710"/>
          </a:xfrm>
          <a:custGeom>
            <a:avLst/>
            <a:gdLst/>
            <a:ahLst/>
            <a:cxnLst/>
            <a:rect r="r" b="b" t="t" l="l"/>
            <a:pathLst>
              <a:path h="5907710" w="5907710">
                <a:moveTo>
                  <a:pt x="0" y="0"/>
                </a:moveTo>
                <a:lnTo>
                  <a:pt x="5907710" y="0"/>
                </a:lnTo>
                <a:lnTo>
                  <a:pt x="5907710" y="5907710"/>
                </a:lnTo>
                <a:lnTo>
                  <a:pt x="0" y="5907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6235960" y="6290597"/>
            <a:ext cx="3180872" cy="1331119"/>
          </a:xfrm>
          <a:prstGeom prst="rect">
            <a:avLst/>
          </a:prstGeom>
        </p:spPr>
        <p:txBody>
          <a:bodyPr anchor="t" rtlCol="false" tIns="0" lIns="0" bIns="0" rIns="0">
            <a:spAutoFit/>
          </a:bodyPr>
          <a:lstStyle/>
          <a:p>
            <a:pPr algn="ctr">
              <a:lnSpc>
                <a:spcPts val="3510"/>
              </a:lnSpc>
            </a:pPr>
            <a:r>
              <a:rPr lang="en-US" b="true" sz="2925">
                <a:solidFill>
                  <a:srgbClr val="2B4F3A"/>
                </a:solidFill>
                <a:latin typeface="Open Sauce Bold"/>
                <a:ea typeface="Open Sauce Bold"/>
                <a:cs typeface="Open Sauce Bold"/>
                <a:sym typeface="Open Sauce Bold"/>
              </a:rPr>
              <a:t>Lack of Immediate Feedback</a:t>
            </a:r>
          </a:p>
        </p:txBody>
      </p:sp>
      <p:sp>
        <p:nvSpPr>
          <p:cNvPr name="TextBox 14" id="14"/>
          <p:cNvSpPr txBox="true"/>
          <p:nvPr/>
        </p:nvSpPr>
        <p:spPr>
          <a:xfrm rot="0">
            <a:off x="6236125" y="7805774"/>
            <a:ext cx="3180872" cy="1144428"/>
          </a:xfrm>
          <a:prstGeom prst="rect">
            <a:avLst/>
          </a:prstGeom>
        </p:spPr>
        <p:txBody>
          <a:bodyPr anchor="t" rtlCol="false" tIns="0" lIns="0" bIns="0" rIns="0">
            <a:spAutoFit/>
          </a:bodyPr>
          <a:lstStyle/>
          <a:p>
            <a:pPr algn="ctr">
              <a:lnSpc>
                <a:spcPts val="2940"/>
              </a:lnSpc>
            </a:pPr>
            <a:r>
              <a:rPr lang="en-US" sz="2100">
                <a:solidFill>
                  <a:srgbClr val="2B4F3A"/>
                </a:solidFill>
                <a:latin typeface="Open Sauce"/>
                <a:ea typeface="Open Sauce"/>
                <a:cs typeface="Open Sauce"/>
                <a:sym typeface="Open Sauce"/>
              </a:rPr>
              <a:t>You don't feel the </a:t>
            </a:r>
            <a:r>
              <a:rPr lang="en-US" b="true" sz="2100">
                <a:solidFill>
                  <a:srgbClr val="2B4F3A"/>
                </a:solidFill>
                <a:latin typeface="Open Sauce Bold"/>
                <a:ea typeface="Open Sauce Bold"/>
                <a:cs typeface="Open Sauce Bold"/>
                <a:sym typeface="Open Sauce Bold"/>
              </a:rPr>
              <a:t>pain of overspending</a:t>
            </a:r>
            <a:r>
              <a:rPr lang="en-US" sz="2100">
                <a:solidFill>
                  <a:srgbClr val="2B4F3A"/>
                </a:solidFill>
                <a:latin typeface="Open Sauce"/>
                <a:ea typeface="Open Sauce"/>
                <a:cs typeface="Open Sauce"/>
                <a:sym typeface="Open Sauce"/>
              </a:rPr>
              <a:t> until it's too late.</a:t>
            </a:r>
          </a:p>
        </p:txBody>
      </p:sp>
      <p:sp>
        <p:nvSpPr>
          <p:cNvPr name="TextBox 15" id="15"/>
          <p:cNvSpPr txBox="true"/>
          <p:nvPr/>
        </p:nvSpPr>
        <p:spPr>
          <a:xfrm rot="0">
            <a:off x="9797832" y="6290597"/>
            <a:ext cx="3181439" cy="892969"/>
          </a:xfrm>
          <a:prstGeom prst="rect">
            <a:avLst/>
          </a:prstGeom>
        </p:spPr>
        <p:txBody>
          <a:bodyPr anchor="t" rtlCol="false" tIns="0" lIns="0" bIns="0" rIns="0">
            <a:spAutoFit/>
          </a:bodyPr>
          <a:lstStyle/>
          <a:p>
            <a:pPr algn="ctr">
              <a:lnSpc>
                <a:spcPts val="3510"/>
              </a:lnSpc>
            </a:pPr>
            <a:r>
              <a:rPr lang="en-US" b="true" sz="2925">
                <a:solidFill>
                  <a:srgbClr val="2B4F3A"/>
                </a:solidFill>
                <a:latin typeface="Open Sauce Bold"/>
                <a:ea typeface="Open Sauce Bold"/>
                <a:cs typeface="Open Sauce Bold"/>
                <a:sym typeface="Open Sauce Bold"/>
              </a:rPr>
              <a:t>Negative Reinforcement</a:t>
            </a:r>
          </a:p>
        </p:txBody>
      </p:sp>
      <p:sp>
        <p:nvSpPr>
          <p:cNvPr name="TextBox 16" id="16"/>
          <p:cNvSpPr txBox="true"/>
          <p:nvPr/>
        </p:nvSpPr>
        <p:spPr>
          <a:xfrm rot="0">
            <a:off x="9797832" y="7367624"/>
            <a:ext cx="3181439" cy="1515903"/>
          </a:xfrm>
          <a:prstGeom prst="rect">
            <a:avLst/>
          </a:prstGeom>
        </p:spPr>
        <p:txBody>
          <a:bodyPr anchor="t" rtlCol="false" tIns="0" lIns="0" bIns="0" rIns="0">
            <a:spAutoFit/>
          </a:bodyPr>
          <a:lstStyle/>
          <a:p>
            <a:pPr algn="ctr">
              <a:lnSpc>
                <a:spcPts val="2940"/>
              </a:lnSpc>
            </a:pPr>
            <a:r>
              <a:rPr lang="en-US" sz="2100">
                <a:solidFill>
                  <a:srgbClr val="2B4F3A"/>
                </a:solidFill>
                <a:latin typeface="Open Sauce"/>
                <a:ea typeface="Open Sauce"/>
                <a:cs typeface="Open Sauce"/>
                <a:sym typeface="Open Sauce"/>
              </a:rPr>
              <a:t>Apps highlight your </a:t>
            </a:r>
            <a:r>
              <a:rPr lang="en-US" b="true" sz="2100">
                <a:solidFill>
                  <a:srgbClr val="2B4F3A"/>
                </a:solidFill>
                <a:latin typeface="Open Sauce Bold"/>
                <a:ea typeface="Open Sauce Bold"/>
                <a:cs typeface="Open Sauce Bold"/>
                <a:sym typeface="Open Sauce Bold"/>
              </a:rPr>
              <a:t>failures, not your progress</a:t>
            </a:r>
            <a:r>
              <a:rPr lang="en-US" sz="2100">
                <a:solidFill>
                  <a:srgbClr val="2B4F3A"/>
                </a:solidFill>
                <a:latin typeface="Open Sauce"/>
                <a:ea typeface="Open Sauce"/>
                <a:cs typeface="Open Sauce"/>
                <a:sym typeface="Open Sauce"/>
              </a:rPr>
              <a:t>, leading to discouragement.</a:t>
            </a:r>
          </a:p>
        </p:txBody>
      </p:sp>
      <p:sp>
        <p:nvSpPr>
          <p:cNvPr name="TextBox 17" id="17"/>
          <p:cNvSpPr txBox="true"/>
          <p:nvPr/>
        </p:nvSpPr>
        <p:spPr>
          <a:xfrm rot="0">
            <a:off x="13361655" y="6290597"/>
            <a:ext cx="3181439" cy="454819"/>
          </a:xfrm>
          <a:prstGeom prst="rect">
            <a:avLst/>
          </a:prstGeom>
        </p:spPr>
        <p:txBody>
          <a:bodyPr anchor="t" rtlCol="false" tIns="0" lIns="0" bIns="0" rIns="0">
            <a:spAutoFit/>
          </a:bodyPr>
          <a:lstStyle/>
          <a:p>
            <a:pPr algn="ctr">
              <a:lnSpc>
                <a:spcPts val="3510"/>
              </a:lnSpc>
            </a:pPr>
            <a:r>
              <a:rPr lang="en-US" b="true" sz="2925">
                <a:solidFill>
                  <a:srgbClr val="2B4F3A"/>
                </a:solidFill>
                <a:latin typeface="Open Sauce Bold"/>
                <a:ea typeface="Open Sauce Bold"/>
                <a:cs typeface="Open Sauce Bold"/>
                <a:sym typeface="Open Sauce Bold"/>
              </a:rPr>
              <a:t>One-Size-Fits-All</a:t>
            </a:r>
          </a:p>
        </p:txBody>
      </p:sp>
      <p:sp>
        <p:nvSpPr>
          <p:cNvPr name="TextBox 18" id="18"/>
          <p:cNvSpPr txBox="true"/>
          <p:nvPr/>
        </p:nvSpPr>
        <p:spPr>
          <a:xfrm rot="0">
            <a:off x="13361655" y="7415249"/>
            <a:ext cx="3181439" cy="1144428"/>
          </a:xfrm>
          <a:prstGeom prst="rect">
            <a:avLst/>
          </a:prstGeom>
        </p:spPr>
        <p:txBody>
          <a:bodyPr anchor="t" rtlCol="false" tIns="0" lIns="0" bIns="0" rIns="0">
            <a:spAutoFit/>
          </a:bodyPr>
          <a:lstStyle/>
          <a:p>
            <a:pPr algn="ctr">
              <a:lnSpc>
                <a:spcPts val="2940"/>
              </a:lnSpc>
            </a:pPr>
            <a:r>
              <a:rPr lang="en-US" sz="2100">
                <a:solidFill>
                  <a:srgbClr val="2B4F3A"/>
                </a:solidFill>
                <a:latin typeface="Open Sauce"/>
                <a:ea typeface="Open Sauce"/>
                <a:cs typeface="Open Sauce"/>
                <a:sym typeface="Open Sauce"/>
              </a:rPr>
              <a:t>Doesn't adapt to your </a:t>
            </a:r>
            <a:r>
              <a:rPr lang="en-US" b="true" sz="2100">
                <a:solidFill>
                  <a:srgbClr val="2B4F3A"/>
                </a:solidFill>
                <a:latin typeface="Open Sauce Bold"/>
                <a:ea typeface="Open Sauce Bold"/>
                <a:cs typeface="Open Sauce Bold"/>
                <a:sym typeface="Open Sauce Bold"/>
              </a:rPr>
              <a:t>personal goals and life</a:t>
            </a:r>
            <a:r>
              <a:rPr lang="en-US" sz="2100">
                <a:solidFill>
                  <a:srgbClr val="2B4F3A"/>
                </a:solidFill>
                <a:latin typeface="Open Sauce"/>
                <a:ea typeface="Open Sauce"/>
                <a:cs typeface="Open Sauce"/>
                <a:sym typeface="Open Sauce"/>
              </a:rPr>
              <a:t>, feeling impersonal.</a:t>
            </a:r>
          </a:p>
        </p:txBody>
      </p:sp>
      <p:sp>
        <p:nvSpPr>
          <p:cNvPr name="Freeform 19" id="19"/>
          <p:cNvSpPr/>
          <p:nvPr/>
        </p:nvSpPr>
        <p:spPr>
          <a:xfrm flipH="false" flipV="false" rot="0">
            <a:off x="-2953855" y="7333145"/>
            <a:ext cx="5907710" cy="5907710"/>
          </a:xfrm>
          <a:custGeom>
            <a:avLst/>
            <a:gdLst/>
            <a:ahLst/>
            <a:cxnLst/>
            <a:rect r="r" b="b" t="t" l="l"/>
            <a:pathLst>
              <a:path h="5907710" w="5907710">
                <a:moveTo>
                  <a:pt x="0" y="0"/>
                </a:moveTo>
                <a:lnTo>
                  <a:pt x="5907710" y="0"/>
                </a:lnTo>
                <a:lnTo>
                  <a:pt x="5907710" y="5907710"/>
                </a:lnTo>
                <a:lnTo>
                  <a:pt x="0" y="5907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0" id="20"/>
          <p:cNvSpPr/>
          <p:nvPr/>
        </p:nvSpPr>
        <p:spPr>
          <a:xfrm flipH="false" flipV="false" rot="0">
            <a:off x="-1946144" y="3277028"/>
            <a:ext cx="3732943" cy="3732943"/>
          </a:xfrm>
          <a:custGeom>
            <a:avLst/>
            <a:gdLst/>
            <a:ahLst/>
            <a:cxnLst/>
            <a:rect r="r" b="b" t="t" l="l"/>
            <a:pathLst>
              <a:path h="3732943" w="3732943">
                <a:moveTo>
                  <a:pt x="0" y="0"/>
                </a:moveTo>
                <a:lnTo>
                  <a:pt x="3732943" y="0"/>
                </a:lnTo>
                <a:lnTo>
                  <a:pt x="3732943" y="3732943"/>
                </a:lnTo>
                <a:lnTo>
                  <a:pt x="0" y="37329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5272422" y="5733318"/>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
        <p:nvSpPr>
          <p:cNvPr name="Freeform 22" id="22"/>
          <p:cNvSpPr/>
          <p:nvPr/>
        </p:nvSpPr>
        <p:spPr>
          <a:xfrm flipH="false" flipV="false" rot="0">
            <a:off x="14704305" y="-3604651"/>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
        <p:nvSpPr>
          <p:cNvPr name="Freeform 23" id="23"/>
          <p:cNvSpPr/>
          <p:nvPr/>
        </p:nvSpPr>
        <p:spPr>
          <a:xfrm flipH="false" flipV="false" rot="0">
            <a:off x="-5073156" y="-3464053"/>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
        <p:nvSpPr>
          <p:cNvPr name="Freeform 24" id="24"/>
          <p:cNvSpPr/>
          <p:nvPr/>
        </p:nvSpPr>
        <p:spPr>
          <a:xfrm flipH="false" flipV="false" rot="0">
            <a:off x="13865096" y="5173025"/>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5029200" y="5138738"/>
            <a:ext cx="8229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28575"/>
              <a:ext cx="5247307" cy="101389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94655" y="3989981"/>
            <a:ext cx="10908215"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Our Solution</a:t>
            </a:r>
          </a:p>
        </p:txBody>
      </p:sp>
      <p:sp>
        <p:nvSpPr>
          <p:cNvPr name="Freeform 7" id="7"/>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8" id="8"/>
          <p:cNvSpPr/>
          <p:nvPr/>
        </p:nvSpPr>
        <p:spPr>
          <a:xfrm flipH="false" flipV="false" rot="-2250761">
            <a:off x="-1886488" y="-77039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Freeform 9" id="9"/>
          <p:cNvSpPr/>
          <p:nvPr/>
        </p:nvSpPr>
        <p:spPr>
          <a:xfrm flipH="false" flipV="false" rot="0">
            <a:off x="16486750" y="8824582"/>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261464" y="1461024"/>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6366" y="-495264"/>
            <a:ext cx="5431993" cy="5323353"/>
          </a:xfrm>
          <a:custGeom>
            <a:avLst/>
            <a:gdLst/>
            <a:ahLst/>
            <a:cxnLst/>
            <a:rect r="r" b="b" t="t" l="l"/>
            <a:pathLst>
              <a:path h="5323353" w="5431993">
                <a:moveTo>
                  <a:pt x="0" y="0"/>
                </a:moveTo>
                <a:lnTo>
                  <a:pt x="5431993" y="0"/>
                </a:lnTo>
                <a:lnTo>
                  <a:pt x="5431993" y="5323353"/>
                </a:lnTo>
                <a:lnTo>
                  <a:pt x="0" y="53233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19125" y="1028700"/>
            <a:ext cx="6820901" cy="8229600"/>
            <a:chOff x="0" y="0"/>
            <a:chExt cx="9094535" cy="10972800"/>
          </a:xfrm>
        </p:grpSpPr>
        <p:pic>
          <p:nvPicPr>
            <p:cNvPr name="Picture 4" id="4"/>
            <p:cNvPicPr>
              <a:picLocks noChangeAspect="true"/>
            </p:cNvPicPr>
            <p:nvPr/>
          </p:nvPicPr>
          <p:blipFill>
            <a:blip r:embed="rId4"/>
            <a:srcRect l="33795" t="0" r="38742" b="0"/>
            <a:stretch>
              <a:fillRect/>
            </a:stretch>
          </p:blipFill>
          <p:spPr>
            <a:xfrm flipH="false" flipV="false">
              <a:off x="0" y="0"/>
              <a:ext cx="2989178" cy="7230533"/>
            </a:xfrm>
            <a:prstGeom prst="rect">
              <a:avLst/>
            </a:prstGeom>
          </p:spPr>
        </p:pic>
        <p:pic>
          <p:nvPicPr>
            <p:cNvPr name="Picture 5" id="5"/>
            <p:cNvPicPr>
              <a:picLocks noChangeAspect="true"/>
            </p:cNvPicPr>
            <p:nvPr/>
          </p:nvPicPr>
          <p:blipFill>
            <a:blip r:embed="rId5"/>
            <a:srcRect l="22771" t="0" r="22771" b="0"/>
            <a:stretch>
              <a:fillRect/>
            </a:stretch>
          </p:blipFill>
          <p:spPr>
            <a:xfrm flipH="false" flipV="false">
              <a:off x="3116178" y="0"/>
              <a:ext cx="5978356" cy="7230533"/>
            </a:xfrm>
            <a:prstGeom prst="rect">
              <a:avLst/>
            </a:prstGeom>
          </p:spPr>
        </p:pic>
        <p:pic>
          <p:nvPicPr>
            <p:cNvPr name="Picture 6" id="6"/>
            <p:cNvPicPr>
              <a:picLocks noChangeAspect="true"/>
            </p:cNvPicPr>
            <p:nvPr/>
          </p:nvPicPr>
          <p:blipFill>
            <a:blip r:embed="rId6"/>
            <a:srcRect l="23918" t="0" r="23918" b="0"/>
            <a:stretch>
              <a:fillRect/>
            </a:stretch>
          </p:blipFill>
          <p:spPr>
            <a:xfrm flipH="false" flipV="false">
              <a:off x="0" y="7357533"/>
              <a:ext cx="2989178" cy="3615267"/>
            </a:xfrm>
            <a:prstGeom prst="rect">
              <a:avLst/>
            </a:prstGeom>
          </p:spPr>
        </p:pic>
        <p:pic>
          <p:nvPicPr>
            <p:cNvPr name="Picture 7" id="7"/>
            <p:cNvPicPr>
              <a:picLocks noChangeAspect="true"/>
            </p:cNvPicPr>
            <p:nvPr/>
          </p:nvPicPr>
          <p:blipFill>
            <a:blip r:embed="rId7"/>
            <a:srcRect l="1251" t="0" r="1251" b="0"/>
            <a:stretch>
              <a:fillRect/>
            </a:stretch>
          </p:blipFill>
          <p:spPr>
            <a:xfrm flipH="false" flipV="false">
              <a:off x="3116178" y="7357533"/>
              <a:ext cx="5978356" cy="3615267"/>
            </a:xfrm>
            <a:prstGeom prst="rect">
              <a:avLst/>
            </a:prstGeom>
          </p:spPr>
        </p:pic>
      </p:grpSp>
      <p:sp>
        <p:nvSpPr>
          <p:cNvPr name="Freeform 8" id="8"/>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8"/>
            <a:stretch>
              <a:fillRect l="0" t="0" r="0" b="0"/>
            </a:stretch>
          </a:blipFill>
        </p:spPr>
      </p:sp>
      <p:grpSp>
        <p:nvGrpSpPr>
          <p:cNvPr name="Group 9" id="9"/>
          <p:cNvGrpSpPr/>
          <p:nvPr/>
        </p:nvGrpSpPr>
        <p:grpSpPr>
          <a:xfrm rot="0">
            <a:off x="7587189" y="1028700"/>
            <a:ext cx="10304802" cy="8229600"/>
            <a:chOff x="0" y="0"/>
            <a:chExt cx="2714022" cy="2167467"/>
          </a:xfrm>
        </p:grpSpPr>
        <p:sp>
          <p:nvSpPr>
            <p:cNvPr name="Freeform 10" id="10"/>
            <p:cNvSpPr/>
            <p:nvPr/>
          </p:nvSpPr>
          <p:spPr>
            <a:xfrm flipH="false" flipV="false" rot="0">
              <a:off x="0" y="0"/>
              <a:ext cx="2714022" cy="2167467"/>
            </a:xfrm>
            <a:custGeom>
              <a:avLst/>
              <a:gdLst/>
              <a:ahLst/>
              <a:cxnLst/>
              <a:rect r="r" b="b" t="t" l="l"/>
              <a:pathLst>
                <a:path h="2167467" w="2714022">
                  <a:moveTo>
                    <a:pt x="0" y="0"/>
                  </a:moveTo>
                  <a:lnTo>
                    <a:pt x="2714022" y="0"/>
                  </a:lnTo>
                  <a:lnTo>
                    <a:pt x="2714022" y="2167467"/>
                  </a:lnTo>
                  <a:lnTo>
                    <a:pt x="0" y="2167467"/>
                  </a:lnTo>
                  <a:close/>
                </a:path>
              </a:pathLst>
            </a:custGeom>
            <a:solidFill>
              <a:srgbClr val="4C5324"/>
            </a:solidFill>
          </p:spPr>
        </p:sp>
        <p:sp>
          <p:nvSpPr>
            <p:cNvPr name="TextBox 11" id="11"/>
            <p:cNvSpPr txBox="true"/>
            <p:nvPr/>
          </p:nvSpPr>
          <p:spPr>
            <a:xfrm>
              <a:off x="0" y="-9525"/>
              <a:ext cx="2714022" cy="2176992"/>
            </a:xfrm>
            <a:prstGeom prst="rect">
              <a:avLst/>
            </a:prstGeom>
          </p:spPr>
          <p:txBody>
            <a:bodyPr anchor="ctr" rtlCol="false" tIns="50800" lIns="50800" bIns="50800" rIns="50800"/>
            <a:lstStyle/>
            <a:p>
              <a:pPr algn="ctr">
                <a:lnSpc>
                  <a:spcPts val="2869"/>
                </a:lnSpc>
              </a:pPr>
            </a:p>
          </p:txBody>
        </p:sp>
      </p:grpSp>
      <p:sp>
        <p:nvSpPr>
          <p:cNvPr name="TextBox 12" id="12"/>
          <p:cNvSpPr txBox="true"/>
          <p:nvPr/>
        </p:nvSpPr>
        <p:spPr>
          <a:xfrm rot="0">
            <a:off x="7587189" y="2957234"/>
            <a:ext cx="10295149" cy="5558833"/>
          </a:xfrm>
          <a:prstGeom prst="rect">
            <a:avLst/>
          </a:prstGeom>
        </p:spPr>
        <p:txBody>
          <a:bodyPr anchor="t" rtlCol="false" tIns="0" lIns="0" bIns="0" rIns="0">
            <a:spAutoFit/>
          </a:bodyPr>
          <a:lstStyle/>
          <a:p>
            <a:pPr algn="ctr">
              <a:lnSpc>
                <a:spcPts val="4932"/>
              </a:lnSpc>
            </a:pPr>
            <a:r>
              <a:rPr lang="en-US" sz="3523">
                <a:solidFill>
                  <a:srgbClr val="FFFFFF"/>
                </a:solidFill>
                <a:latin typeface="Caveat Brush"/>
                <a:ea typeface="Caveat Brush"/>
                <a:cs typeface="Caveat Brush"/>
                <a:sym typeface="Caveat Brush"/>
              </a:rPr>
              <a:t>•Tracks monthly bank statements automatically.</a:t>
            </a:r>
          </a:p>
          <a:p>
            <a:pPr algn="ctr">
              <a:lnSpc>
                <a:spcPts val="4932"/>
              </a:lnSpc>
            </a:pPr>
            <a:r>
              <a:rPr lang="en-US" sz="3523">
                <a:solidFill>
                  <a:srgbClr val="FFFFFF"/>
                </a:solidFill>
                <a:latin typeface="Caveat Brush"/>
                <a:ea typeface="Caveat Brush"/>
                <a:cs typeface="Caveat Brush"/>
                <a:sym typeface="Caveat Brush"/>
              </a:rPr>
              <a:t>•Lets users set personal spending goals.</a:t>
            </a:r>
          </a:p>
          <a:p>
            <a:pPr algn="ctr">
              <a:lnSpc>
                <a:spcPts val="4932"/>
              </a:lnSpc>
            </a:pPr>
            <a:r>
              <a:rPr lang="en-US" sz="3523">
                <a:solidFill>
                  <a:srgbClr val="FFFFFF"/>
                </a:solidFill>
                <a:latin typeface="Caveat Brush"/>
                <a:ea typeface="Caveat Brush"/>
                <a:cs typeface="Caveat Brush"/>
                <a:sym typeface="Caveat Brush"/>
              </a:rPr>
              <a:t>•Uses gamification and rewards system to make financial discipline engaging.</a:t>
            </a:r>
          </a:p>
          <a:p>
            <a:pPr algn="ctr">
              <a:lnSpc>
                <a:spcPts val="4932"/>
              </a:lnSpc>
            </a:pPr>
            <a:r>
              <a:rPr lang="en-US" sz="3523">
                <a:solidFill>
                  <a:srgbClr val="FFFFFF"/>
                </a:solidFill>
                <a:latin typeface="Caveat Brush"/>
                <a:ea typeface="Caveat Brush"/>
                <a:cs typeface="Caveat Brush"/>
                <a:sym typeface="Caveat Brush"/>
              </a:rPr>
              <a:t>•Enables comparison of any two previous bank statements. </a:t>
            </a:r>
          </a:p>
          <a:p>
            <a:pPr algn="ctr">
              <a:lnSpc>
                <a:spcPts val="4932"/>
              </a:lnSpc>
            </a:pPr>
            <a:r>
              <a:rPr lang="en-US" sz="3523">
                <a:solidFill>
                  <a:srgbClr val="FFFFFF"/>
                </a:solidFill>
                <a:latin typeface="Caveat Brush"/>
                <a:ea typeface="Caveat Brush"/>
                <a:cs typeface="Caveat Brush"/>
                <a:sym typeface="Caveat Brush"/>
              </a:rPr>
              <a:t>•Provides financial advisor tips and guidance on where to invest.</a:t>
            </a:r>
          </a:p>
          <a:p>
            <a:pPr algn="ctr">
              <a:lnSpc>
                <a:spcPts val="4932"/>
              </a:lnSpc>
            </a:pPr>
            <a:r>
              <a:rPr lang="en-US" sz="3523">
                <a:solidFill>
                  <a:srgbClr val="FFFFFF"/>
                </a:solidFill>
                <a:latin typeface="Caveat Brush"/>
                <a:ea typeface="Caveat Brush"/>
                <a:cs typeface="Caveat Brush"/>
                <a:sym typeface="Caveat Brush"/>
              </a:rPr>
              <a:t>•Offers investment challenges to make learning and growing wealth interactive.</a:t>
            </a:r>
          </a:p>
          <a:p>
            <a:pPr algn="ctr">
              <a:lnSpc>
                <a:spcPts val="4932"/>
              </a:lnSpc>
              <a:spcBef>
                <a:spcPct val="0"/>
              </a:spcBef>
            </a:pPr>
          </a:p>
        </p:txBody>
      </p:sp>
      <p:sp>
        <p:nvSpPr>
          <p:cNvPr name="TextBox 13" id="13"/>
          <p:cNvSpPr txBox="true"/>
          <p:nvPr/>
        </p:nvSpPr>
        <p:spPr>
          <a:xfrm rot="0">
            <a:off x="7741280" y="1471906"/>
            <a:ext cx="10385042" cy="1714132"/>
          </a:xfrm>
          <a:prstGeom prst="rect">
            <a:avLst/>
          </a:prstGeom>
        </p:spPr>
        <p:txBody>
          <a:bodyPr anchor="t" rtlCol="false" tIns="0" lIns="0" bIns="0" rIns="0">
            <a:spAutoFit/>
          </a:bodyPr>
          <a:lstStyle/>
          <a:p>
            <a:pPr algn="ctr">
              <a:lnSpc>
                <a:spcPts val="4344"/>
              </a:lnSpc>
            </a:pPr>
            <a:r>
              <a:rPr lang="en-US" sz="5430">
                <a:solidFill>
                  <a:srgbClr val="FFFFFF"/>
                </a:solidFill>
                <a:latin typeface="Aprila"/>
                <a:ea typeface="Aprila"/>
                <a:cs typeface="Aprila"/>
                <a:sym typeface="Aprila"/>
              </a:rPr>
              <a:t>Financial Wellness, </a:t>
            </a:r>
          </a:p>
          <a:p>
            <a:pPr algn="ctr">
              <a:lnSpc>
                <a:spcPts val="4344"/>
              </a:lnSpc>
            </a:pPr>
            <a:r>
              <a:rPr lang="en-US" sz="5430">
                <a:solidFill>
                  <a:srgbClr val="FFFFFF"/>
                </a:solidFill>
                <a:latin typeface="Aprila"/>
                <a:ea typeface="Aprila"/>
                <a:cs typeface="Aprila"/>
                <a:sym typeface="Aprila"/>
              </a:rPr>
              <a:t>Reimagined</a:t>
            </a:r>
          </a:p>
          <a:p>
            <a:pPr algn="ctr">
              <a:lnSpc>
                <a:spcPts val="4344"/>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8340" t="0" r="-8340" b="0"/>
            </a:stretch>
          </a:blipFill>
        </p:spPr>
      </p:sp>
      <p:grpSp>
        <p:nvGrpSpPr>
          <p:cNvPr name="Group 3" id="3"/>
          <p:cNvGrpSpPr/>
          <p:nvPr/>
        </p:nvGrpSpPr>
        <p:grpSpPr>
          <a:xfrm rot="0">
            <a:off x="9887360" y="2751878"/>
            <a:ext cx="181669" cy="18166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5" id="5"/>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6" id="6"/>
          <p:cNvGrpSpPr/>
          <p:nvPr/>
        </p:nvGrpSpPr>
        <p:grpSpPr>
          <a:xfrm rot="0">
            <a:off x="13173485" y="2297703"/>
            <a:ext cx="181669" cy="1816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8" id="8"/>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9" id="9"/>
          <p:cNvGrpSpPr/>
          <p:nvPr/>
        </p:nvGrpSpPr>
        <p:grpSpPr>
          <a:xfrm rot="0">
            <a:off x="10713513" y="4100316"/>
            <a:ext cx="181669" cy="18166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11" id="11"/>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12" id="12"/>
          <p:cNvGrpSpPr/>
          <p:nvPr/>
        </p:nvGrpSpPr>
        <p:grpSpPr>
          <a:xfrm rot="0">
            <a:off x="9705691" y="2388537"/>
            <a:ext cx="181669" cy="18166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14" id="14"/>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15" id="15"/>
          <p:cNvGrpSpPr/>
          <p:nvPr/>
        </p:nvGrpSpPr>
        <p:grpSpPr>
          <a:xfrm rot="0">
            <a:off x="11159051" y="4281985"/>
            <a:ext cx="181669" cy="18166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17" id="17"/>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18" id="18"/>
          <p:cNvGrpSpPr/>
          <p:nvPr/>
        </p:nvGrpSpPr>
        <p:grpSpPr>
          <a:xfrm rot="0">
            <a:off x="14209175" y="2388537"/>
            <a:ext cx="181669" cy="18166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20" id="20"/>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21" id="21"/>
          <p:cNvGrpSpPr/>
          <p:nvPr/>
        </p:nvGrpSpPr>
        <p:grpSpPr>
          <a:xfrm rot="0">
            <a:off x="13545654" y="2150707"/>
            <a:ext cx="181669" cy="18166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23" id="23"/>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24" id="24"/>
          <p:cNvGrpSpPr/>
          <p:nvPr/>
        </p:nvGrpSpPr>
        <p:grpSpPr>
          <a:xfrm rot="0">
            <a:off x="12747556" y="3361493"/>
            <a:ext cx="181669" cy="18166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5CE"/>
            </a:solidFill>
          </p:spPr>
        </p:sp>
        <p:sp>
          <p:nvSpPr>
            <p:cNvPr name="TextBox 26" id="26"/>
            <p:cNvSpPr txBox="true"/>
            <p:nvPr/>
          </p:nvSpPr>
          <p:spPr>
            <a:xfrm>
              <a:off x="76200" y="76200"/>
              <a:ext cx="660400" cy="660400"/>
            </a:xfrm>
            <a:prstGeom prst="rect">
              <a:avLst/>
            </a:prstGeom>
          </p:spPr>
          <p:txBody>
            <a:bodyPr anchor="ctr" rtlCol="false" tIns="50800" lIns="50800" bIns="50800" rIns="50800"/>
            <a:lstStyle/>
            <a:p>
              <a:pPr algn="ctr">
                <a:lnSpc>
                  <a:spcPts val="595"/>
                </a:lnSpc>
              </a:pPr>
            </a:p>
          </p:txBody>
        </p:sp>
      </p:grpSp>
      <p:grpSp>
        <p:nvGrpSpPr>
          <p:cNvPr name="Group 27" id="27"/>
          <p:cNvGrpSpPr/>
          <p:nvPr/>
        </p:nvGrpSpPr>
        <p:grpSpPr>
          <a:xfrm rot="0">
            <a:off x="9830904" y="1674697"/>
            <a:ext cx="6858000" cy="6858000"/>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000000">
                <a:alpha val="0"/>
              </a:srgbClr>
            </a:solidFill>
            <a:ln w="19050" cap="rnd">
              <a:solidFill>
                <a:srgbClr val="000001"/>
              </a:solidFill>
              <a:prstDash val="solid"/>
              <a:round/>
            </a:ln>
          </p:spPr>
        </p:sp>
        <p:sp>
          <p:nvSpPr>
            <p:cNvPr name="TextBox 29" id="29"/>
            <p:cNvSpPr txBox="true"/>
            <p:nvPr/>
          </p:nvSpPr>
          <p:spPr>
            <a:xfrm>
              <a:off x="76200" y="123825"/>
              <a:ext cx="660400" cy="612775"/>
            </a:xfrm>
            <a:prstGeom prst="rect">
              <a:avLst/>
            </a:prstGeom>
          </p:spPr>
          <p:txBody>
            <a:bodyPr anchor="ctr" rtlCol="false" tIns="50800" lIns="50800" bIns="50800" rIns="50800"/>
            <a:lstStyle/>
            <a:p>
              <a:pPr algn="ctr" marL="0" indent="0" lvl="0">
                <a:lnSpc>
                  <a:spcPts val="6600"/>
                </a:lnSpc>
                <a:spcBef>
                  <a:spcPct val="0"/>
                </a:spcBef>
              </a:pPr>
            </a:p>
          </p:txBody>
        </p:sp>
      </p:grpSp>
      <p:grpSp>
        <p:nvGrpSpPr>
          <p:cNvPr name="Group 30" id="30"/>
          <p:cNvGrpSpPr/>
          <p:nvPr/>
        </p:nvGrpSpPr>
        <p:grpSpPr>
          <a:xfrm rot="0">
            <a:off x="8132932" y="-99515"/>
            <a:ext cx="5524500" cy="552450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622" t="0" r="-622" b="0"/>
              </a:stretch>
            </a:blipFill>
            <a:ln w="19050" cap="sq">
              <a:solidFill>
                <a:srgbClr val="000001"/>
              </a:solidFill>
              <a:prstDash val="solid"/>
              <a:miter/>
            </a:ln>
          </p:spPr>
        </p:sp>
      </p:grpSp>
      <p:grpSp>
        <p:nvGrpSpPr>
          <p:cNvPr name="Group 32" id="32"/>
          <p:cNvGrpSpPr/>
          <p:nvPr/>
        </p:nvGrpSpPr>
        <p:grpSpPr>
          <a:xfrm rot="0">
            <a:off x="10451357" y="6310810"/>
            <a:ext cx="3757818" cy="3757818"/>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11873" r="0" b="-11873"/>
              </a:stretch>
            </a:blipFill>
            <a:ln w="19050" cap="sq">
              <a:solidFill>
                <a:srgbClr val="000001"/>
              </a:solidFill>
              <a:prstDash val="solid"/>
              <a:miter/>
            </a:ln>
          </p:spPr>
        </p:sp>
      </p:grpSp>
      <p:grpSp>
        <p:nvGrpSpPr>
          <p:cNvPr name="Group 34" id="34"/>
          <p:cNvGrpSpPr/>
          <p:nvPr/>
        </p:nvGrpSpPr>
        <p:grpSpPr>
          <a:xfrm rot="0">
            <a:off x="14581344" y="1336372"/>
            <a:ext cx="2286000" cy="228600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3208" t="0" r="-3208" b="0"/>
              </a:stretch>
            </a:blipFill>
            <a:ln w="19050" cap="sq">
              <a:solidFill>
                <a:srgbClr val="000001"/>
              </a:solidFill>
              <a:prstDash val="solid"/>
              <a:miter/>
            </a:ln>
          </p:spPr>
        </p:sp>
      </p:grpSp>
      <p:grpSp>
        <p:nvGrpSpPr>
          <p:cNvPr name="Group 36" id="36"/>
          <p:cNvGrpSpPr/>
          <p:nvPr/>
        </p:nvGrpSpPr>
        <p:grpSpPr>
          <a:xfrm rot="0">
            <a:off x="15049500" y="4281985"/>
            <a:ext cx="3238500" cy="3238500"/>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0" t="-4214" r="0" b="-4214"/>
              </a:stretch>
            </a:blipFill>
            <a:ln w="19050" cap="sq">
              <a:solidFill>
                <a:srgbClr val="000001"/>
              </a:solidFill>
              <a:prstDash val="solid"/>
              <a:miter/>
            </a:ln>
          </p:spPr>
        </p:sp>
      </p:grpSp>
      <p:sp>
        <p:nvSpPr>
          <p:cNvPr name="TextBox 38" id="38"/>
          <p:cNvSpPr txBox="true"/>
          <p:nvPr/>
        </p:nvSpPr>
        <p:spPr>
          <a:xfrm rot="0">
            <a:off x="302277" y="831016"/>
            <a:ext cx="6364118" cy="1136649"/>
          </a:xfrm>
          <a:prstGeom prst="rect">
            <a:avLst/>
          </a:prstGeom>
        </p:spPr>
        <p:txBody>
          <a:bodyPr anchor="t" rtlCol="false" tIns="0" lIns="0" bIns="0" rIns="0">
            <a:spAutoFit/>
          </a:bodyPr>
          <a:lstStyle/>
          <a:p>
            <a:pPr algn="ctr">
              <a:lnSpc>
                <a:spcPts val="7999"/>
              </a:lnSpc>
            </a:pPr>
            <a:r>
              <a:rPr lang="en-US" sz="9999">
                <a:solidFill>
                  <a:srgbClr val="000000"/>
                </a:solidFill>
                <a:latin typeface="Brittany"/>
                <a:ea typeface="Brittany"/>
                <a:cs typeface="Brittany"/>
                <a:sym typeface="Brittany"/>
              </a:rPr>
              <a:t>Gamification</a:t>
            </a:r>
          </a:p>
        </p:txBody>
      </p:sp>
      <p:sp>
        <p:nvSpPr>
          <p:cNvPr name="TextBox 39" id="39"/>
          <p:cNvSpPr txBox="true"/>
          <p:nvPr/>
        </p:nvSpPr>
        <p:spPr>
          <a:xfrm rot="0">
            <a:off x="302277" y="2895447"/>
            <a:ext cx="8358392" cy="4568901"/>
          </a:xfrm>
          <a:prstGeom prst="rect">
            <a:avLst/>
          </a:prstGeom>
        </p:spPr>
        <p:txBody>
          <a:bodyPr anchor="t" rtlCol="false" tIns="0" lIns="0" bIns="0" rIns="0">
            <a:spAutoFit/>
          </a:bodyPr>
          <a:lstStyle/>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1. Upl</a:t>
            </a:r>
            <a:r>
              <a:rPr lang="en-US" sz="1997">
                <a:solidFill>
                  <a:srgbClr val="000000"/>
                </a:solidFill>
                <a:latin typeface="Questrial"/>
                <a:ea typeface="Questrial"/>
                <a:cs typeface="Questrial"/>
                <a:sym typeface="Questrial"/>
              </a:rPr>
              <a:t>oad Your Expense CSV</a:t>
            </a:r>
            <a:r>
              <a:rPr lang="en-US" sz="1997">
                <a:solidFill>
                  <a:srgbClr val="000000"/>
                </a:solidFill>
                <a:latin typeface="Questrial"/>
                <a:ea typeface="Questrial"/>
                <a:cs typeface="Questrial"/>
                <a:sym typeface="Questrial"/>
              </a:rPr>
              <a:t> Fi</a:t>
            </a:r>
            <a:r>
              <a:rPr lang="en-US" sz="1997">
                <a:solidFill>
                  <a:srgbClr val="000000"/>
                </a:solidFill>
                <a:latin typeface="Questrial"/>
                <a:ea typeface="Questrial"/>
                <a:cs typeface="Questrial"/>
                <a:sym typeface="Questrial"/>
              </a:rPr>
              <a:t>le.</a:t>
            </a:r>
          </a:p>
          <a:p>
            <a:pPr algn="ctr">
              <a:lnSpc>
                <a:spcPts val="2795"/>
              </a:lnSpc>
              <a:spcBef>
                <a:spcPct val="0"/>
              </a:spcBef>
            </a:pPr>
            <a:r>
              <a:rPr lang="en-US" sz="1997">
                <a:solidFill>
                  <a:srgbClr val="000000"/>
                </a:solidFill>
                <a:latin typeface="Questrial"/>
                <a:ea typeface="Questrial"/>
                <a:cs typeface="Questrial"/>
                <a:sym typeface="Questrial"/>
              </a:rPr>
              <a:t>Securely connect your bank statement in seconds.</a:t>
            </a:r>
          </a:p>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2. The System Reads Only Your Expenses (Debits).</a:t>
            </a:r>
          </a:p>
          <a:p>
            <a:pPr algn="ctr">
              <a:lnSpc>
                <a:spcPts val="2795"/>
              </a:lnSpc>
              <a:spcBef>
                <a:spcPct val="0"/>
              </a:spcBef>
            </a:pPr>
            <a:r>
              <a:rPr lang="en-US" sz="1997">
                <a:solidFill>
                  <a:srgbClr val="000000"/>
                </a:solidFill>
                <a:latin typeface="Questrial"/>
                <a:ea typeface="Questrial"/>
                <a:cs typeface="Questrial"/>
                <a:sym typeface="Questrial"/>
              </a:rPr>
              <a:t>We prioritize your privacy and focus solely on spending habits.</a:t>
            </a:r>
          </a:p>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3. Each Expense Is Converted</a:t>
            </a:r>
            <a:r>
              <a:rPr lang="en-US" sz="1997">
                <a:solidFill>
                  <a:srgbClr val="000000"/>
                </a:solidFill>
                <a:latin typeface="Questrial"/>
                <a:ea typeface="Questrial"/>
                <a:cs typeface="Questrial"/>
                <a:sym typeface="Questrial"/>
              </a:rPr>
              <a:t> Into Points.</a:t>
            </a:r>
          </a:p>
          <a:p>
            <a:pPr algn="ctr">
              <a:lnSpc>
                <a:spcPts val="2795"/>
              </a:lnSpc>
              <a:spcBef>
                <a:spcPct val="0"/>
              </a:spcBef>
            </a:pPr>
            <a:r>
              <a:rPr lang="en-US" sz="1997">
                <a:solidFill>
                  <a:srgbClr val="000000"/>
                </a:solidFill>
                <a:latin typeface="Questrial"/>
                <a:ea typeface="Questrial"/>
                <a:cs typeface="Questrial"/>
                <a:sym typeface="Questrial"/>
              </a:rPr>
              <a:t>T</a:t>
            </a:r>
            <a:r>
              <a:rPr lang="en-US" sz="1997">
                <a:solidFill>
                  <a:srgbClr val="000000"/>
                </a:solidFill>
                <a:latin typeface="Questrial"/>
                <a:ea typeface="Questrial"/>
                <a:cs typeface="Questrial"/>
                <a:sym typeface="Questrial"/>
              </a:rPr>
              <a:t>urning real-world spending into measurable progress.</a:t>
            </a:r>
          </a:p>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4. Your Chosen Character Grows Through</a:t>
            </a:r>
            <a:r>
              <a:rPr lang="en-US" sz="1997">
                <a:solidFill>
                  <a:srgbClr val="000000"/>
                </a:solidFill>
                <a:latin typeface="Questrial"/>
                <a:ea typeface="Questrial"/>
                <a:cs typeface="Questrial"/>
                <a:sym typeface="Questrial"/>
              </a:rPr>
              <a:t> 4 Stages.</a:t>
            </a:r>
          </a:p>
          <a:p>
            <a:pPr algn="ctr">
              <a:lnSpc>
                <a:spcPts val="2795"/>
              </a:lnSpc>
              <a:spcBef>
                <a:spcPct val="0"/>
              </a:spcBef>
            </a:pPr>
            <a:r>
              <a:rPr lang="en-US" sz="1997">
                <a:solidFill>
                  <a:srgbClr val="000000"/>
                </a:solidFill>
                <a:latin typeface="Questrial"/>
                <a:ea typeface="Questrial"/>
                <a:cs typeface="Questrial"/>
                <a:sym typeface="Questrial"/>
              </a:rPr>
              <a:t>Watch your tree, pet, or gems evolve with your financial health.</a:t>
            </a:r>
          </a:p>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5. If Your Total Goes Negative, the Character Enters a “Sad” Stage.</a:t>
            </a:r>
          </a:p>
          <a:p>
            <a:pPr algn="ctr">
              <a:lnSpc>
                <a:spcPts val="2795"/>
              </a:lnSpc>
              <a:spcBef>
                <a:spcPct val="0"/>
              </a:spcBef>
            </a:pPr>
            <a:r>
              <a:rPr lang="en-US" sz="1997">
                <a:solidFill>
                  <a:srgbClr val="000000"/>
                </a:solidFill>
                <a:latin typeface="Questrial"/>
                <a:ea typeface="Questrial"/>
                <a:cs typeface="Questrial"/>
                <a:sym typeface="Questrial"/>
              </a:rPr>
              <a:t>Receive a gentle, visual nudge to get back on track.</a:t>
            </a:r>
          </a:p>
          <a:p>
            <a:pPr algn="l" marL="431156" indent="-215578" lvl="1">
              <a:lnSpc>
                <a:spcPts val="2795"/>
              </a:lnSpc>
              <a:spcBef>
                <a:spcPct val="0"/>
              </a:spcBef>
              <a:buFont typeface="Arial"/>
              <a:buChar char="•"/>
            </a:pPr>
            <a:r>
              <a:rPr lang="en-US" sz="1997">
                <a:solidFill>
                  <a:srgbClr val="000000"/>
                </a:solidFill>
                <a:latin typeface="Questrial"/>
                <a:ea typeface="Questrial"/>
                <a:cs typeface="Questrial"/>
                <a:sym typeface="Questrial"/>
              </a:rPr>
              <a:t>6. Track Your Financial Progress Visually.</a:t>
            </a:r>
          </a:p>
          <a:p>
            <a:pPr algn="ctr">
              <a:lnSpc>
                <a:spcPts val="2795"/>
              </a:lnSpc>
              <a:spcBef>
                <a:spcPct val="0"/>
              </a:spcBef>
            </a:pPr>
            <a:r>
              <a:rPr lang="en-US" sz="1997">
                <a:solidFill>
                  <a:srgbClr val="000000"/>
                </a:solidFill>
                <a:latin typeface="Questrial"/>
                <a:ea typeface="Questrial"/>
                <a:cs typeface="Questrial"/>
                <a:sym typeface="Questrial"/>
              </a:rPr>
              <a:t>See your success story unfold through your character’s journey.</a:t>
            </a:r>
          </a:p>
          <a:p>
            <a:pPr algn="l">
              <a:lnSpc>
                <a:spcPts val="2795"/>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5029200" y="5138738"/>
            <a:ext cx="8229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817685" y="3272937"/>
            <a:ext cx="19923369" cy="3741127"/>
            <a:chOff x="0" y="0"/>
            <a:chExt cx="5247307" cy="985317"/>
          </a:xfrm>
        </p:grpSpPr>
        <p:sp>
          <p:nvSpPr>
            <p:cNvPr name="Freeform 4" id="4"/>
            <p:cNvSpPr/>
            <p:nvPr/>
          </p:nvSpPr>
          <p:spPr>
            <a:xfrm flipH="false" flipV="false" rot="0">
              <a:off x="0" y="0"/>
              <a:ext cx="5247307" cy="985317"/>
            </a:xfrm>
            <a:custGeom>
              <a:avLst/>
              <a:gdLst/>
              <a:ahLst/>
              <a:cxnLst/>
              <a:rect r="r" b="b" t="t" l="l"/>
              <a:pathLst>
                <a:path h="985317" w="5247307">
                  <a:moveTo>
                    <a:pt x="0" y="0"/>
                  </a:moveTo>
                  <a:lnTo>
                    <a:pt x="5247307" y="0"/>
                  </a:lnTo>
                  <a:lnTo>
                    <a:pt x="5247307" y="985317"/>
                  </a:lnTo>
                  <a:lnTo>
                    <a:pt x="0" y="985317"/>
                  </a:lnTo>
                  <a:close/>
                </a:path>
              </a:pathLst>
            </a:custGeom>
            <a:solidFill>
              <a:srgbClr val="EAFFE2"/>
            </a:solidFill>
          </p:spPr>
        </p:sp>
        <p:sp>
          <p:nvSpPr>
            <p:cNvPr name="TextBox 5" id="5"/>
            <p:cNvSpPr txBox="true"/>
            <p:nvPr/>
          </p:nvSpPr>
          <p:spPr>
            <a:xfrm>
              <a:off x="0" y="-28575"/>
              <a:ext cx="5247307" cy="101389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94655" y="3989981"/>
            <a:ext cx="10908215" cy="1708151"/>
          </a:xfrm>
          <a:prstGeom prst="rect">
            <a:avLst/>
          </a:prstGeom>
        </p:spPr>
        <p:txBody>
          <a:bodyPr anchor="t" rtlCol="false" tIns="0" lIns="0" bIns="0" rIns="0">
            <a:spAutoFit/>
          </a:bodyPr>
          <a:lstStyle/>
          <a:p>
            <a:pPr algn="ctr">
              <a:lnSpc>
                <a:spcPts val="13999"/>
              </a:lnSpc>
            </a:pPr>
            <a:r>
              <a:rPr lang="en-US" sz="9999">
                <a:solidFill>
                  <a:srgbClr val="000000"/>
                </a:solidFill>
                <a:latin typeface="Brittany"/>
                <a:ea typeface="Brittany"/>
                <a:cs typeface="Brittany"/>
                <a:sym typeface="Brittany"/>
              </a:rPr>
              <a:t>The Hook</a:t>
            </a:r>
          </a:p>
        </p:txBody>
      </p:sp>
      <p:sp>
        <p:nvSpPr>
          <p:cNvPr name="Freeform 7" id="7"/>
          <p:cNvSpPr/>
          <p:nvPr/>
        </p:nvSpPr>
        <p:spPr>
          <a:xfrm flipH="false" flipV="false" rot="0">
            <a:off x="12017103" y="4939306"/>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2"/>
            <a:stretch>
              <a:fillRect l="0" t="0" r="0" b="0"/>
            </a:stretch>
          </a:blipFill>
        </p:spPr>
      </p:sp>
      <p:sp>
        <p:nvSpPr>
          <p:cNvPr name="Freeform 8" id="8"/>
          <p:cNvSpPr/>
          <p:nvPr/>
        </p:nvSpPr>
        <p:spPr>
          <a:xfrm flipH="false" flipV="false" rot="-2250761">
            <a:off x="-1886488" y="-770399"/>
            <a:ext cx="5513525" cy="5306768"/>
          </a:xfrm>
          <a:custGeom>
            <a:avLst/>
            <a:gdLst/>
            <a:ahLst/>
            <a:cxnLst/>
            <a:rect r="r" b="b" t="t" l="l"/>
            <a:pathLst>
              <a:path h="5306768" w="5513525">
                <a:moveTo>
                  <a:pt x="0" y="0"/>
                </a:moveTo>
                <a:lnTo>
                  <a:pt x="5513525" y="0"/>
                </a:lnTo>
                <a:lnTo>
                  <a:pt x="5513525" y="5306768"/>
                </a:lnTo>
                <a:lnTo>
                  <a:pt x="0" y="5306768"/>
                </a:lnTo>
                <a:lnTo>
                  <a:pt x="0" y="0"/>
                </a:lnTo>
                <a:close/>
              </a:path>
            </a:pathLst>
          </a:custGeom>
          <a:blipFill>
            <a:blip r:embed="rId2"/>
            <a:stretch>
              <a:fillRect l="0" t="0" r="0" b="0"/>
            </a:stretch>
          </a:blipFill>
        </p:spPr>
      </p:sp>
      <p:sp>
        <p:nvSpPr>
          <p:cNvPr name="Freeform 9" id="9"/>
          <p:cNvSpPr/>
          <p:nvPr/>
        </p:nvSpPr>
        <p:spPr>
          <a:xfrm flipH="false" flipV="false" rot="0">
            <a:off x="-526366" y="-495264"/>
            <a:ext cx="2131738" cy="2089103"/>
          </a:xfrm>
          <a:custGeom>
            <a:avLst/>
            <a:gdLst/>
            <a:ahLst/>
            <a:cxnLst/>
            <a:rect r="r" b="b" t="t" l="l"/>
            <a:pathLst>
              <a:path h="2089103" w="2131738">
                <a:moveTo>
                  <a:pt x="0" y="0"/>
                </a:moveTo>
                <a:lnTo>
                  <a:pt x="2131738" y="0"/>
                </a:lnTo>
                <a:lnTo>
                  <a:pt x="2131738" y="2089103"/>
                </a:lnTo>
                <a:lnTo>
                  <a:pt x="0" y="20891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435461" y="8861216"/>
            <a:ext cx="2131738" cy="2089103"/>
          </a:xfrm>
          <a:custGeom>
            <a:avLst/>
            <a:gdLst/>
            <a:ahLst/>
            <a:cxnLst/>
            <a:rect r="r" b="b" t="t" l="l"/>
            <a:pathLst>
              <a:path h="2089103" w="2131738">
                <a:moveTo>
                  <a:pt x="0" y="0"/>
                </a:moveTo>
                <a:lnTo>
                  <a:pt x="2131738" y="0"/>
                </a:lnTo>
                <a:lnTo>
                  <a:pt x="2131738" y="2089104"/>
                </a:lnTo>
                <a:lnTo>
                  <a:pt x="0" y="20891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DAGy5dqt0fY</dc:identifier>
  <dcterms:modified xsi:type="dcterms:W3CDTF">2011-08-01T06:04:30Z</dcterms:modified>
  <cp:revision>1</cp:revision>
  <dc:title>ProsPear</dc:title>
</cp:coreProperties>
</file>

<file path=docProps/thumbnail.jpeg>
</file>